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2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notesSlides/notesSlide2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6.xml" ContentType="application/vnd.openxmlformats-officedocument.themeOverr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7.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8.xml" ContentType="application/vnd.openxmlformats-officedocument.themeOverr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9.xml" ContentType="application/vnd.openxmlformats-officedocument.themeOverr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0.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11.xml" ContentType="application/vnd.openxmlformats-officedocument.themeOverr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12.xml" ContentType="application/vnd.openxmlformats-officedocument.themeOverride+xml"/>
  <Override PartName="/ppt/notesSlides/notesSlide36.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13.xml" ContentType="application/vnd.openxmlformats-officedocument.themeOverride+xml"/>
  <Override PartName="/ppt/notesSlides/notesSlide37.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14.xml" ContentType="application/vnd.openxmlformats-officedocument.themeOverr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15.xml" ContentType="application/vnd.openxmlformats-officedocument.themeOverride+xml"/>
  <Override PartName="/ppt/notesSlides/notesSlide38.xml" ContentType="application/vnd.openxmlformats-officedocument.presentationml.notesSl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theme/themeOverride16.xml" ContentType="application/vnd.openxmlformats-officedocument.themeOverr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theme/themeOverride17.xml" ContentType="application/vnd.openxmlformats-officedocument.themeOverr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theme/themeOverride18.xml" ContentType="application/vnd.openxmlformats-officedocument.themeOverr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notesSlides/notesSlide43.xml" ContentType="application/vnd.openxmlformats-officedocument.presentationml.notesSl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theme/themeOverride19.xml" ContentType="application/vnd.openxmlformats-officedocument.themeOverr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 id="2147483654" r:id="rId2"/>
  </p:sldMasterIdLst>
  <p:notesMasterIdLst>
    <p:notesMasterId r:id="rId110"/>
  </p:notesMasterIdLst>
  <p:sldIdLst>
    <p:sldId id="363" r:id="rId3"/>
    <p:sldId id="364" r:id="rId4"/>
    <p:sldId id="335" r:id="rId5"/>
    <p:sldId id="344" r:id="rId6"/>
    <p:sldId id="345" r:id="rId7"/>
    <p:sldId id="346" r:id="rId8"/>
    <p:sldId id="347" r:id="rId9"/>
    <p:sldId id="348" r:id="rId10"/>
    <p:sldId id="349" r:id="rId11"/>
    <p:sldId id="350" r:id="rId12"/>
    <p:sldId id="351" r:id="rId13"/>
    <p:sldId id="361" r:id="rId14"/>
    <p:sldId id="352" r:id="rId15"/>
    <p:sldId id="353" r:id="rId16"/>
    <p:sldId id="354" r:id="rId17"/>
    <p:sldId id="355" r:id="rId18"/>
    <p:sldId id="356" r:id="rId19"/>
    <p:sldId id="357" r:id="rId20"/>
    <p:sldId id="358" r:id="rId21"/>
    <p:sldId id="359" r:id="rId22"/>
    <p:sldId id="360" r:id="rId23"/>
    <p:sldId id="362" r:id="rId24"/>
    <p:sldId id="343" r:id="rId25"/>
    <p:sldId id="336" r:id="rId26"/>
    <p:sldId id="339" r:id="rId27"/>
    <p:sldId id="337" r:id="rId28"/>
    <p:sldId id="340" r:id="rId29"/>
    <p:sldId id="342" r:id="rId30"/>
    <p:sldId id="341" r:id="rId31"/>
    <p:sldId id="332" r:id="rId32"/>
    <p:sldId id="333" r:id="rId33"/>
    <p:sldId id="334" r:id="rId34"/>
    <p:sldId id="325" r:id="rId35"/>
    <p:sldId id="326" r:id="rId36"/>
    <p:sldId id="327" r:id="rId37"/>
    <p:sldId id="328" r:id="rId38"/>
    <p:sldId id="329" r:id="rId39"/>
    <p:sldId id="330" r:id="rId40"/>
    <p:sldId id="256" r:id="rId41"/>
    <p:sldId id="257" r:id="rId42"/>
    <p:sldId id="316" r:id="rId43"/>
    <p:sldId id="317" r:id="rId44"/>
    <p:sldId id="319" r:id="rId45"/>
    <p:sldId id="318" r:id="rId46"/>
    <p:sldId id="321" r:id="rId47"/>
    <p:sldId id="322" r:id="rId48"/>
    <p:sldId id="323" r:id="rId49"/>
    <p:sldId id="320" r:id="rId50"/>
    <p:sldId id="324" r:id="rId51"/>
    <p:sldId id="258" r:id="rId52"/>
    <p:sldId id="259" r:id="rId53"/>
    <p:sldId id="260" r:id="rId54"/>
    <p:sldId id="261" r:id="rId55"/>
    <p:sldId id="262" r:id="rId56"/>
    <p:sldId id="263" r:id="rId57"/>
    <p:sldId id="264" r:id="rId58"/>
    <p:sldId id="265" r:id="rId59"/>
    <p:sldId id="266" r:id="rId60"/>
    <p:sldId id="267" r:id="rId61"/>
    <p:sldId id="268" r:id="rId62"/>
    <p:sldId id="269" r:id="rId63"/>
    <p:sldId id="270" r:id="rId64"/>
    <p:sldId id="271" r:id="rId65"/>
    <p:sldId id="272" r:id="rId66"/>
    <p:sldId id="273" r:id="rId67"/>
    <p:sldId id="274" r:id="rId68"/>
    <p:sldId id="275" r:id="rId69"/>
    <p:sldId id="276" r:id="rId70"/>
    <p:sldId id="277" r:id="rId71"/>
    <p:sldId id="278" r:id="rId72"/>
    <p:sldId id="279" r:id="rId73"/>
    <p:sldId id="280" r:id="rId74"/>
    <p:sldId id="281" r:id="rId75"/>
    <p:sldId id="282" r:id="rId76"/>
    <p:sldId id="283" r:id="rId77"/>
    <p:sldId id="284" r:id="rId78"/>
    <p:sldId id="285" r:id="rId79"/>
    <p:sldId id="286" r:id="rId80"/>
    <p:sldId id="287" r:id="rId81"/>
    <p:sldId id="288" r:id="rId82"/>
    <p:sldId id="289" r:id="rId83"/>
    <p:sldId id="290" r:id="rId84"/>
    <p:sldId id="291" r:id="rId85"/>
    <p:sldId id="292" r:id="rId86"/>
    <p:sldId id="293" r:id="rId87"/>
    <p:sldId id="294" r:id="rId88"/>
    <p:sldId id="295" r:id="rId89"/>
    <p:sldId id="296" r:id="rId90"/>
    <p:sldId id="297" r:id="rId91"/>
    <p:sldId id="298" r:id="rId92"/>
    <p:sldId id="299" r:id="rId93"/>
    <p:sldId id="300" r:id="rId94"/>
    <p:sldId id="301" r:id="rId95"/>
    <p:sldId id="302" r:id="rId96"/>
    <p:sldId id="303" r:id="rId97"/>
    <p:sldId id="304" r:id="rId98"/>
    <p:sldId id="305" r:id="rId99"/>
    <p:sldId id="306" r:id="rId100"/>
    <p:sldId id="307" r:id="rId101"/>
    <p:sldId id="308" r:id="rId102"/>
    <p:sldId id="309" r:id="rId103"/>
    <p:sldId id="310" r:id="rId104"/>
    <p:sldId id="311" r:id="rId105"/>
    <p:sldId id="312" r:id="rId106"/>
    <p:sldId id="313" r:id="rId107"/>
    <p:sldId id="314" r:id="rId108"/>
    <p:sldId id="315" r:id="rId109"/>
  </p:sldIdLst>
  <p:sldSz cx="9144000" cy="5143500" type="screen16x9"/>
  <p:notesSz cx="6858000" cy="9144000"/>
  <p:embeddedFontLst>
    <p:embeddedFont>
      <p:font typeface="Calibri" panose="020F0502020204030204" pitchFamily="34" charset="0"/>
      <p:regular r:id="rId111"/>
      <p:bold r:id="rId112"/>
      <p:italic r:id="rId113"/>
      <p:boldItalic r:id="rId114"/>
    </p:embeddedFont>
    <p:embeddedFont>
      <p:font typeface="Calibri Light" panose="020F0302020204030204" pitchFamily="34" charset="0"/>
      <p:regular r:id="rId115"/>
      <p:italic r:id="rId116"/>
    </p:embeddedFont>
    <p:embeddedFont>
      <p:font typeface="Cambria" panose="02040503050406030204" pitchFamily="18" charset="0"/>
      <p:regular r:id="rId117"/>
      <p:bold r:id="rId118"/>
      <p:italic r:id="rId119"/>
      <p:boldItalic r:id="rId120"/>
    </p:embeddedFont>
    <p:embeddedFont>
      <p:font typeface="Cambria Math" panose="02040503050406030204" pitchFamily="18" charset="0"/>
      <p:regular r:id="rId121"/>
    </p:embeddedFont>
    <p:embeddedFont>
      <p:font typeface="Courier Prime" panose="020B0604020202020204" charset="0"/>
      <p:regular r:id="rId122"/>
      <p:bold r:id="rId123"/>
      <p:italic r:id="rId124"/>
      <p:boldItalic r:id="rId1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2992">
          <p15:clr>
            <a:srgbClr val="9AA0A6"/>
          </p15:clr>
        </p15:guide>
        <p15:guide id="4" pos="1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407" autoAdjust="0"/>
  </p:normalViewPr>
  <p:slideViewPr>
    <p:cSldViewPr snapToGrid="0">
      <p:cViewPr varScale="1">
        <p:scale>
          <a:sx n="114" d="100"/>
          <a:sy n="114" d="100"/>
        </p:scale>
        <p:origin x="714" y="102"/>
      </p:cViewPr>
      <p:guideLst>
        <p:guide orient="horz" pos="1620"/>
        <p:guide pos="2880"/>
        <p:guide orient="horz" pos="2992"/>
        <p:guide pos="1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font" Target="fonts/font7.fntdata"/><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font" Target="fonts/font2.fntdata"/><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font" Target="fonts/font13.fntdata"/><Relationship Id="rId128"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font" Target="fonts/font3.fntdata"/><Relationship Id="rId118" Type="http://schemas.openxmlformats.org/officeDocument/2006/relationships/font" Target="fonts/font8.fntdata"/><Relationship Id="rId12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font" Target="fonts/font1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font" Target="fonts/font6.fntdata"/><Relationship Id="rId124" Type="http://schemas.openxmlformats.org/officeDocument/2006/relationships/font" Target="fonts/font14.fntdata"/><Relationship Id="rId12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font" Target="fonts/font4.fntdata"/><Relationship Id="rId119" Type="http://schemas.openxmlformats.org/officeDocument/2006/relationships/font" Target="fonts/font9.fntdata"/><Relationship Id="rId12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font" Target="fonts/font12.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font" Target="fonts/font10.fntdata"/><Relationship Id="rId125" Type="http://schemas.openxmlformats.org/officeDocument/2006/relationships/font" Target="fonts/font15.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notesMaster" Target="notesMasters/notesMaster1.xml"/><Relationship Id="rId115" Type="http://schemas.openxmlformats.org/officeDocument/2006/relationships/font" Target="fonts/font5.fntdata"/><Relationship Id="rId61" Type="http://schemas.openxmlformats.org/officeDocument/2006/relationships/slide" Target="slides/slide59.xml"/><Relationship Id="rId82" Type="http://schemas.openxmlformats.org/officeDocument/2006/relationships/slide" Target="slides/slide80.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Users\SUMON\Desktop\data_low_bw\low_bandwidth_ipc\spec_ipcp\bw.csv" TargetMode="Externa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oleObject" Target="file:///C:\Users\SUMON\Desktop\eliminate_late\spec\spec_DIV32.csv" TargetMode="Externa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oleObject" Target="file:///C:\Users\SUMON\Desktop\eliminate_late\cs\cs_DIV32.csv" TargetMode="External"/></Relationships>
</file>

<file path=ppt/charts/_rels/chart12.xml.rels><?xml version="1.0" encoding="UTF-8" standalone="yes"?>
<Relationships xmlns="http://schemas.openxmlformats.org/package/2006/relationships"><Relationship Id="rId3" Type="http://schemas.openxmlformats.org/officeDocument/2006/relationships/oleObject" Target="file:///C:\Users\SUMON\Desktop\low_dram_bw\spec2017\L1D\DIV1_L1D.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package" Target="../embeddings/Microsoft_Excel_Worksheet.xlsx"/></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package" Target="../embeddings/Microsoft_Excel_Worksheet1.xlsx"/></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oleObject" Target="file:///C:\Users\SUMON\Desktop\low_dram_bw\spec2017\L1D\DIV1_L1D.xlsx" TargetMode="External"/></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oleObject" Target="file:///C:\Users\SUMON\Desktop\low_dram_bw\cs\overall_L!D_cs.xlsx" TargetMode="External"/></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15.xml"/><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oleObject" Target="file:///C:\Users\SUMON\Desktop\low_dram_bw\cs\overall_L!D_cs.xlsx" TargetMode="External"/></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16.xml"/><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oleObject" Target="file:///C:\Users\SUMON\Desktop\low_dram_bw\cs\overall_L!D_cs.xlsx" TargetMode="External"/></Relationships>
</file>

<file path=ppt/charts/_rels/chart19.xml.rels><?xml version="1.0" encoding="UTF-8" standalone="yes"?>
<Relationships xmlns="http://schemas.openxmlformats.org/package/2006/relationships"><Relationship Id="rId3" Type="http://schemas.openxmlformats.org/officeDocument/2006/relationships/themeOverride" Target="../theme/themeOverride17.xml"/><Relationship Id="rId2" Type="http://schemas.microsoft.com/office/2011/relationships/chartColorStyle" Target="colors19.xml"/><Relationship Id="rId1" Type="http://schemas.microsoft.com/office/2011/relationships/chartStyle" Target="style19.xml"/><Relationship Id="rId4" Type="http://schemas.openxmlformats.org/officeDocument/2006/relationships/oleObject" Target="file:///C:\Users\SUMON\Desktop\low_dram_bw\spec2017\L2C\DIV1_L2C.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Users\SUMON\Desktop\data_low_bw\low_bandwidth_ipc\clientserver_ipcp\bw.csv" TargetMode="External"/></Relationships>
</file>

<file path=ppt/charts/_rels/chart20.xml.rels><?xml version="1.0" encoding="UTF-8" standalone="yes"?>
<Relationships xmlns="http://schemas.openxmlformats.org/package/2006/relationships"><Relationship Id="rId3" Type="http://schemas.openxmlformats.org/officeDocument/2006/relationships/themeOverride" Target="../theme/themeOverride18.xml"/><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oleObject" Target="file:///C:\Users\SUMON\Desktop\low_dram_bw\cs\DIV1_L2C.xlsx" TargetMode="External"/></Relationships>
</file>

<file path=ppt/charts/_rels/chart21.xml.rels><?xml version="1.0" encoding="UTF-8" standalone="yes"?>
<Relationships xmlns="http://schemas.openxmlformats.org/package/2006/relationships"><Relationship Id="rId3" Type="http://schemas.openxmlformats.org/officeDocument/2006/relationships/oleObject" Target="file:///C:\Users\SUMON\Desktop\low_dram_bw\spec2017\L1D\DIV1_L1D.xlsx" TargetMode="External"/><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themeOverride" Target="../theme/themeOverride19.xml"/><Relationship Id="rId2" Type="http://schemas.microsoft.com/office/2011/relationships/chartColorStyle" Target="colors22.xml"/><Relationship Id="rId1" Type="http://schemas.microsoft.com/office/2011/relationships/chartStyle" Target="style22.xml"/><Relationship Id="rId4" Type="http://schemas.openxmlformats.org/officeDocument/2006/relationships/oleObject" Target="file:///C:\Users\SUMON\Desktop\low_dram_bw\spec2017\L1D\DIV1_L1D.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C:\Users\SUMON\Desktop\eliminate_late\spec\speedup.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file:///C:\Users\SUMON\Desktop\eliminate_late\cs\speedup_cs.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file:///C:\Users\SUMON\Desktop\spp\cs\DIV1_L2C.csv" TargetMode="External"/></Relationships>
</file>

<file path=ppt/charts/_rels/chart6.xml.rels><?xml version="1.0" encoding="UTF-8" standalone="yes"?>
<Relationships xmlns="http://schemas.openxmlformats.org/package/2006/relationships"><Relationship Id="rId3" Type="http://schemas.openxmlformats.org/officeDocument/2006/relationships/oleObject" Target="file:///C:\Users\SUMON\Desktop\spp\spec\overall.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file:///C:\Users\SUMON\Desktop\spp\spec\overall.xlsx" TargetMode="Externa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file:///C:\Users\SUMON\Desktop\low_dram_bw\graph\overall_graph.xlsx" TargetMode="Externa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oleObject" Target="file:///C:\Users\SUMON\Desktop\low_dram_bw\graph\overall_graph.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569019697780496"/>
          <c:y val="5.5315403480387861E-2"/>
          <c:w val="0.8146190658206558"/>
          <c:h val="0.76508849311969196"/>
        </c:manualLayout>
      </c:layout>
      <c:lineChart>
        <c:grouping val="standard"/>
        <c:varyColors val="0"/>
        <c:ser>
          <c:idx val="0"/>
          <c:order val="0"/>
          <c:tx>
            <c:strRef>
              <c:f>bw!$C$1</c:f>
              <c:strCache>
                <c:ptCount val="1"/>
                <c:pt idx="0">
                  <c:v>Normalized IPC</c:v>
                </c:pt>
              </c:strCache>
            </c:strRef>
          </c:tx>
          <c:spPr>
            <a:ln w="22225" cap="rnd" cmpd="sng" algn="ctr">
              <a:solidFill>
                <a:srgbClr val="FF0000"/>
              </a:solidFill>
              <a:round/>
            </a:ln>
            <a:effectLst/>
          </c:spPr>
          <c:marker>
            <c:symbol val="diamond"/>
            <c:size val="8"/>
            <c:spPr>
              <a:solidFill>
                <a:schemeClr val="tx1"/>
              </a:solidFill>
              <a:ln w="9525" cap="flat" cmpd="sng" algn="ctr">
                <a:solidFill>
                  <a:srgbClr val="C00000"/>
                </a:solidFill>
                <a:round/>
              </a:ln>
              <a:effectLst/>
            </c:spPr>
          </c:marker>
          <c:dLbls>
            <c:dLbl>
              <c:idx val="0"/>
              <c:layout>
                <c:manualLayout>
                  <c:x val="2.4876783398184176E-2"/>
                  <c:y val="-1.03175272298836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BA0-4392-9128-796A4366BFBE}"/>
                </c:ext>
              </c:extLst>
            </c:dLbl>
            <c:spPr>
              <a:noFill/>
              <a:ln>
                <a:noFill/>
              </a:ln>
              <a:effectLst/>
            </c:spPr>
            <c:txPr>
              <a:bodyPr rot="0" spcFirstLastPara="1" vertOverflow="ellipsis" vert="horz" wrap="square" lIns="38100" tIns="19050" rIns="38100" bIns="19050" anchor="t" anchorCtr="0">
                <a:spAutoFit/>
              </a:bodyPr>
              <a:lstStyle/>
              <a:p>
                <a:pPr>
                  <a:defRPr sz="1400" b="0" i="0" u="none" strike="noStrike" kern="1200" baseline="0">
                    <a:solidFill>
                      <a:sysClr val="windowText" lastClr="000000"/>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strRef>
              <c:f>bw!$A$2:$A$5</c:f>
              <c:strCache>
                <c:ptCount val="4"/>
                <c:pt idx="0">
                  <c:v>1600 MT/s</c:v>
                </c:pt>
                <c:pt idx="1">
                  <c:v>800 MT/s</c:v>
                </c:pt>
                <c:pt idx="2">
                  <c:v>400 MT/s</c:v>
                </c:pt>
                <c:pt idx="3">
                  <c:v>200 MT/s</c:v>
                </c:pt>
              </c:strCache>
            </c:strRef>
          </c:cat>
          <c:val>
            <c:numRef>
              <c:f>bw!$C$2:$C$5</c:f>
              <c:numCache>
                <c:formatCode>General</c:formatCode>
                <c:ptCount val="4"/>
                <c:pt idx="0">
                  <c:v>0.96</c:v>
                </c:pt>
                <c:pt idx="1">
                  <c:v>0.82</c:v>
                </c:pt>
                <c:pt idx="2">
                  <c:v>0.62</c:v>
                </c:pt>
                <c:pt idx="3">
                  <c:v>0.4</c:v>
                </c:pt>
              </c:numCache>
            </c:numRef>
          </c:val>
          <c:smooth val="0"/>
          <c:extLst>
            <c:ext xmlns:c16="http://schemas.microsoft.com/office/drawing/2014/chart" uri="{C3380CC4-5D6E-409C-BE32-E72D297353CC}">
              <c16:uniqueId val="{00000001-CBA0-4392-9128-796A4366BFBE}"/>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marker val="1"/>
        <c:smooth val="0"/>
        <c:axId val="284285624"/>
        <c:axId val="284290216"/>
      </c:lineChart>
      <c:catAx>
        <c:axId val="284285624"/>
        <c:scaling>
          <c:orientation val="minMax"/>
        </c:scaling>
        <c:delete val="0"/>
        <c:axPos val="b"/>
        <c:title>
          <c:tx>
            <c:rich>
              <a:bodyPr rot="0" spcFirstLastPara="1" vertOverflow="ellipsis" vert="horz" wrap="square" anchor="ctr" anchorCtr="1"/>
              <a:lstStyle/>
              <a:p>
                <a:pPr>
                  <a:defRPr sz="1400" b="0" i="0" u="none" strike="noStrike" kern="1200" cap="all" baseline="0">
                    <a:solidFill>
                      <a:sysClr val="windowText" lastClr="000000"/>
                    </a:solidFill>
                    <a:latin typeface="+mn-lt"/>
                    <a:ea typeface="+mn-ea"/>
                    <a:cs typeface="+mn-cs"/>
                  </a:defRPr>
                </a:pPr>
                <a:r>
                  <a:rPr lang="en-US" sz="1400" b="0" i="0" u="none" strike="noStrike" cap="all" baseline="0">
                    <a:effectLst/>
                  </a:rPr>
                  <a:t>benchmarks</a:t>
                </a:r>
                <a:endParaRPr lang="en-US"/>
              </a:p>
            </c:rich>
          </c:tx>
          <c:layout>
            <c:manualLayout>
              <c:xMode val="edge"/>
              <c:yMode val="edge"/>
              <c:x val="0.45197074964559902"/>
              <c:y val="0.9162775877935273"/>
            </c:manualLayout>
          </c:layout>
          <c:overlay val="0"/>
          <c:spPr>
            <a:noFill/>
            <a:ln>
              <a:noFill/>
            </a:ln>
            <a:effectLst/>
          </c:spPr>
          <c:txPr>
            <a:bodyPr rot="0" spcFirstLastPara="1" vertOverflow="ellipsis" vert="horz" wrap="square" anchor="ctr" anchorCtr="1"/>
            <a:lstStyle/>
            <a:p>
              <a:pPr>
                <a:defRPr sz="1400" b="0" i="0" u="none" strike="noStrike" kern="1200" cap="all"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spc="20" baseline="0">
                <a:solidFill>
                  <a:sysClr val="windowText" lastClr="000000"/>
                </a:solidFill>
                <a:latin typeface="+mn-lt"/>
                <a:ea typeface="+mn-ea"/>
                <a:cs typeface="+mn-cs"/>
              </a:defRPr>
            </a:pPr>
            <a:endParaRPr lang="en-US"/>
          </a:p>
        </c:txPr>
        <c:crossAx val="284290216"/>
        <c:crosses val="autoZero"/>
        <c:auto val="1"/>
        <c:lblAlgn val="ctr"/>
        <c:lblOffset val="100"/>
        <c:noMultiLvlLbl val="0"/>
      </c:catAx>
      <c:valAx>
        <c:axId val="284290216"/>
        <c:scaling>
          <c:orientation val="minMax"/>
          <c:max val="1"/>
          <c:min val="0.30000000000000004"/>
        </c:scaling>
        <c:delete val="0"/>
        <c:axPos val="l"/>
        <c:majorGridlines>
          <c:spPr>
            <a:ln>
              <a:solidFill>
                <a:schemeClr val="dk1">
                  <a:lumMod val="15000"/>
                  <a:lumOff val="85000"/>
                </a:schemeClr>
              </a:solidFill>
            </a:ln>
            <a:effectLst/>
          </c:spPr>
        </c:majorGridlines>
        <c:title>
          <c:tx>
            <c:rich>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cap="all" baseline="0">
                    <a:solidFill>
                      <a:sysClr val="windowText" lastClr="000000"/>
                    </a:solidFill>
                    <a:latin typeface="+mn-lt"/>
                    <a:ea typeface="+mn-ea"/>
                    <a:cs typeface="+mn-cs"/>
                  </a:defRPr>
                </a:pPr>
                <a:r>
                  <a:rPr lang="en-US" sz="1400" b="0" i="0" cap="all" baseline="0">
                    <a:effectLst/>
                  </a:rPr>
                  <a:t>Normalized ipc</a:t>
                </a:r>
                <a:endParaRPr lang="en-US" sz="1400">
                  <a:effectLst/>
                </a:endParaRPr>
              </a:p>
              <a:p>
                <a:pPr marL="0" marR="0" lvl="0" indent="0" algn="ctr" defTabSz="914400" rtl="0" eaLnBrk="1" fontAlgn="auto" latinLnBrk="0" hangingPunct="1">
                  <a:lnSpc>
                    <a:spcPct val="100000"/>
                  </a:lnSpc>
                  <a:spcBef>
                    <a:spcPts val="0"/>
                  </a:spcBef>
                  <a:spcAft>
                    <a:spcPts val="0"/>
                  </a:spcAft>
                  <a:buClrTx/>
                  <a:buSzTx/>
                  <a:buFontTx/>
                  <a:buNone/>
                  <a:tabLst/>
                  <a:defRPr sz="1400">
                    <a:solidFill>
                      <a:sysClr val="windowText" lastClr="000000"/>
                    </a:solidFill>
                  </a:defRPr>
                </a:pPr>
                <a:endParaRPr lang="en-US" sz="1400"/>
              </a:p>
            </c:rich>
          </c:tx>
          <c:layout>
            <c:manualLayout>
              <c:xMode val="edge"/>
              <c:yMode val="edge"/>
              <c:x val="8.1487407656930574E-3"/>
              <c:y val="0.29283426124370143"/>
            </c:manualLayout>
          </c:layout>
          <c:overlay val="0"/>
          <c:spPr>
            <a:noFill/>
            <a:ln>
              <a:noFill/>
            </a:ln>
            <a:effectLst/>
          </c:spPr>
          <c:txPr>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cap="all" baseline="0">
                  <a:solidFill>
                    <a:sysClr val="windowText" lastClr="000000"/>
                  </a:solidFill>
                  <a:latin typeface="+mn-lt"/>
                  <a:ea typeface="+mn-ea"/>
                  <a:cs typeface="+mn-cs"/>
                </a:defRPr>
              </a:pPr>
              <a:endParaRPr lang="en-US"/>
            </a:p>
          </c:txPr>
        </c:title>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spc="20" baseline="0">
                <a:solidFill>
                  <a:sysClr val="windowText" lastClr="000000"/>
                </a:solidFill>
                <a:latin typeface="+mn-lt"/>
                <a:ea typeface="+mn-ea"/>
                <a:cs typeface="+mn-cs"/>
              </a:defRPr>
            </a:pPr>
            <a:endParaRPr lang="en-US"/>
          </a:p>
        </c:txPr>
        <c:crossAx val="284285624"/>
        <c:crosses val="autoZero"/>
        <c:crossBetween val="between"/>
      </c:valAx>
      <c:spPr>
        <a:noFill/>
        <a:ln>
          <a:solidFill>
            <a:schemeClr val="tx1"/>
          </a:solidFill>
        </a:ln>
        <a:effectLst/>
      </c:spPr>
    </c:plotArea>
    <c:plotVisOnly val="1"/>
    <c:dispBlanksAs val="gap"/>
    <c:showDLblsOverMax val="0"/>
    <c:extLst/>
  </c:chart>
  <c:spPr>
    <a:solidFill>
      <a:schemeClr val="lt1"/>
    </a:solidFill>
    <a:ln w="9525" cap="flat" cmpd="sng" algn="ctr">
      <a:noFill/>
      <a:round/>
    </a:ln>
    <a:effectLst/>
  </c:spPr>
  <c:txPr>
    <a:bodyPr/>
    <a:lstStyle/>
    <a:p>
      <a:pPr>
        <a:defRPr/>
      </a:pPr>
      <a:endParaRPr lang="en-US"/>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49808197133428E-2"/>
          <c:y val="0.10605177334940487"/>
          <c:w val="0.90037313482819459"/>
          <c:h val="0.44271304314391763"/>
        </c:manualLayout>
      </c:layout>
      <c:barChart>
        <c:barDir val="col"/>
        <c:grouping val="clustered"/>
        <c:varyColors val="0"/>
        <c:ser>
          <c:idx val="0"/>
          <c:order val="0"/>
          <c:tx>
            <c:strRef>
              <c:f>spec_DIV32!$D$1</c:f>
              <c:strCache>
                <c:ptCount val="1"/>
                <c:pt idx="0">
                  <c:v>speedup</c:v>
                </c:pt>
              </c:strCache>
            </c:strRef>
          </c:tx>
          <c:spPr>
            <a:solidFill>
              <a:srgbClr val="92D050"/>
            </a:solidFill>
            <a:ln>
              <a:solidFill>
                <a:schemeClr val="tx1"/>
              </a:solidFill>
            </a:ln>
            <a:effectLst/>
          </c:spPr>
          <c:invertIfNegative val="0"/>
          <c:dLbls>
            <c:dLbl>
              <c:idx val="45"/>
              <c:layout>
                <c:manualLayout>
                  <c:x val="-1.0478062639219781E-2"/>
                  <c:y val="-5.3015241882041087E-3"/>
                </c:manualLayout>
              </c:layout>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A7A-4EB4-AF5B-9C81E1D69D5C}"/>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spec_DIV32!$A$2:$A$47</c:f>
              <c:strCache>
                <c:ptCount val="46"/>
                <c:pt idx="0">
                  <c:v>600.perlbench_s-570B</c:v>
                </c:pt>
                <c:pt idx="1">
                  <c:v>602.gcc_s-1850B</c:v>
                </c:pt>
                <c:pt idx="2">
                  <c:v>602.gcc_s-2226B</c:v>
                </c:pt>
                <c:pt idx="3">
                  <c:v>602.gcc_s-734B</c:v>
                </c:pt>
                <c:pt idx="4">
                  <c:v>603.bwaves_s-1740B</c:v>
                </c:pt>
                <c:pt idx="5">
                  <c:v>603.bwaves_s-2609B</c:v>
                </c:pt>
                <c:pt idx="6">
                  <c:v>603.bwaves_s-2931B</c:v>
                </c:pt>
                <c:pt idx="7">
                  <c:v>603.bwaves_s-891B</c:v>
                </c:pt>
                <c:pt idx="8">
                  <c:v>605.mcf_s-1152B</c:v>
                </c:pt>
                <c:pt idx="9">
                  <c:v>605.mcf_s-1536B</c:v>
                </c:pt>
                <c:pt idx="10">
                  <c:v>605.mcf_s-1554B</c:v>
                </c:pt>
                <c:pt idx="11">
                  <c:v>605.mcf_s-1644B</c:v>
                </c:pt>
                <c:pt idx="12">
                  <c:v>605.mcf_s-472B</c:v>
                </c:pt>
                <c:pt idx="13">
                  <c:v>605.mcf_s-484B</c:v>
                </c:pt>
                <c:pt idx="14">
                  <c:v>605.mcf_s-665B</c:v>
                </c:pt>
                <c:pt idx="15">
                  <c:v>605.mcf_s-782B</c:v>
                </c:pt>
                <c:pt idx="16">
                  <c:v>605.mcf_s-994B</c:v>
                </c:pt>
                <c:pt idx="17">
                  <c:v>607.cactuBSSN_s-2421B</c:v>
                </c:pt>
                <c:pt idx="18">
                  <c:v>607.cactuBSSN_s-3477B</c:v>
                </c:pt>
                <c:pt idx="19">
                  <c:v>607.cactuBSSN_s-4004B</c:v>
                </c:pt>
                <c:pt idx="20">
                  <c:v>619.lbm_s-2676B</c:v>
                </c:pt>
                <c:pt idx="21">
                  <c:v>619.lbm_s-2677B</c:v>
                </c:pt>
                <c:pt idx="22">
                  <c:v>619.lbm_s-3766B</c:v>
                </c:pt>
                <c:pt idx="23">
                  <c:v>619.lbm_s-4268B</c:v>
                </c:pt>
                <c:pt idx="24">
                  <c:v>620.omnetpp_s-141B</c:v>
                </c:pt>
                <c:pt idx="25">
                  <c:v>620.omnetpp_s-874B</c:v>
                </c:pt>
                <c:pt idx="26">
                  <c:v>621.wrf_s-6673B</c:v>
                </c:pt>
                <c:pt idx="27">
                  <c:v>621.wrf_s-8065B</c:v>
                </c:pt>
                <c:pt idx="28">
                  <c:v>623.xalancbmk_s-10B</c:v>
                </c:pt>
                <c:pt idx="29">
                  <c:v>623.xalancbmk_s-165B</c:v>
                </c:pt>
                <c:pt idx="30">
                  <c:v>623.xalancbmk_s-202B</c:v>
                </c:pt>
                <c:pt idx="31">
                  <c:v>628.pop2_s-17B</c:v>
                </c:pt>
                <c:pt idx="32">
                  <c:v>641.leela_s-1083B</c:v>
                </c:pt>
                <c:pt idx="33">
                  <c:v>649.fotonik3d_s-10881B</c:v>
                </c:pt>
                <c:pt idx="34">
                  <c:v>649.fotonik3d_s-1176B</c:v>
                </c:pt>
                <c:pt idx="35">
                  <c:v>649.fotonik3d_s-7084B</c:v>
                </c:pt>
                <c:pt idx="36">
                  <c:v>649.fotonik3d_s-8225B</c:v>
                </c:pt>
                <c:pt idx="37">
                  <c:v>654.roms_s-1007B</c:v>
                </c:pt>
                <c:pt idx="38">
                  <c:v>654.roms_s-1070B</c:v>
                </c:pt>
                <c:pt idx="39">
                  <c:v>654.roms_s-1390B</c:v>
                </c:pt>
                <c:pt idx="40">
                  <c:v>654.roms_s-1613B</c:v>
                </c:pt>
                <c:pt idx="41">
                  <c:v>654.roms_s-293B</c:v>
                </c:pt>
                <c:pt idx="42">
                  <c:v>654.roms_s-294B</c:v>
                </c:pt>
                <c:pt idx="43">
                  <c:v>654.roms_s-523B</c:v>
                </c:pt>
                <c:pt idx="44">
                  <c:v>657.xz_s-2302B</c:v>
                </c:pt>
                <c:pt idx="45">
                  <c:v>Geomean</c:v>
                </c:pt>
              </c:strCache>
            </c:strRef>
          </c:cat>
          <c:val>
            <c:numRef>
              <c:f>spec_DIV32!$D$2:$D$47</c:f>
              <c:numCache>
                <c:formatCode>General</c:formatCode>
                <c:ptCount val="46"/>
                <c:pt idx="0">
                  <c:v>1.0000837987060214</c:v>
                </c:pt>
                <c:pt idx="1">
                  <c:v>1.0583574301435597</c:v>
                </c:pt>
                <c:pt idx="2">
                  <c:v>1.039358325531534</c:v>
                </c:pt>
                <c:pt idx="3">
                  <c:v>1.0030074828086857</c:v>
                </c:pt>
                <c:pt idx="4">
                  <c:v>1.0010212424699032</c:v>
                </c:pt>
                <c:pt idx="5">
                  <c:v>1.0009994203988284</c:v>
                </c:pt>
                <c:pt idx="6">
                  <c:v>0.99992368475443971</c:v>
                </c:pt>
                <c:pt idx="7">
                  <c:v>1.0010229693531036</c:v>
                </c:pt>
                <c:pt idx="8">
                  <c:v>0.99702850711648539</c:v>
                </c:pt>
                <c:pt idx="9">
                  <c:v>1.0010378057820608</c:v>
                </c:pt>
                <c:pt idx="10">
                  <c:v>1.0461328976034858</c:v>
                </c:pt>
                <c:pt idx="11">
                  <c:v>0.99999720273460657</c:v>
                </c:pt>
                <c:pt idx="12">
                  <c:v>0.999117242162331</c:v>
                </c:pt>
                <c:pt idx="13">
                  <c:v>1.0030458089668617</c:v>
                </c:pt>
                <c:pt idx="14">
                  <c:v>1.0011906151511616</c:v>
                </c:pt>
                <c:pt idx="15">
                  <c:v>0.99747083375145418</c:v>
                </c:pt>
                <c:pt idx="16">
                  <c:v>1.0031919947740366</c:v>
                </c:pt>
                <c:pt idx="17">
                  <c:v>1.0005245980472386</c:v>
                </c:pt>
                <c:pt idx="18">
                  <c:v>1</c:v>
                </c:pt>
                <c:pt idx="19">
                  <c:v>1</c:v>
                </c:pt>
                <c:pt idx="20">
                  <c:v>1.0000173912438566</c:v>
                </c:pt>
                <c:pt idx="21">
                  <c:v>1.0000188682296749</c:v>
                </c:pt>
                <c:pt idx="22">
                  <c:v>1.0000369594677836</c:v>
                </c:pt>
                <c:pt idx="23">
                  <c:v>1.0000269913546689</c:v>
                </c:pt>
                <c:pt idx="24">
                  <c:v>1.0020016292330967</c:v>
                </c:pt>
                <c:pt idx="25">
                  <c:v>1.0018133362639778</c:v>
                </c:pt>
                <c:pt idx="26">
                  <c:v>1.0014438453806087</c:v>
                </c:pt>
                <c:pt idx="27">
                  <c:v>1.0014453827632934</c:v>
                </c:pt>
                <c:pt idx="28">
                  <c:v>1.0027278945108082</c:v>
                </c:pt>
                <c:pt idx="29">
                  <c:v>1.020228036561234</c:v>
                </c:pt>
                <c:pt idx="30">
                  <c:v>1.0096012686549589</c:v>
                </c:pt>
                <c:pt idx="31">
                  <c:v>1.0114923913980156</c:v>
                </c:pt>
                <c:pt idx="32">
                  <c:v>1.000213350962333</c:v>
                </c:pt>
                <c:pt idx="33">
                  <c:v>1.0006133377367838</c:v>
                </c:pt>
                <c:pt idx="34">
                  <c:v>1.0000460015985555</c:v>
                </c:pt>
                <c:pt idx="35">
                  <c:v>1.0001940197973407</c:v>
                </c:pt>
                <c:pt idx="36">
                  <c:v>1.0000403609421398</c:v>
                </c:pt>
                <c:pt idx="37">
                  <c:v>1.0015079627790653</c:v>
                </c:pt>
                <c:pt idx="38">
                  <c:v>1.0034765598520283</c:v>
                </c:pt>
                <c:pt idx="39">
                  <c:v>1.0019688256305301</c:v>
                </c:pt>
                <c:pt idx="40">
                  <c:v>1.0063787442011418</c:v>
                </c:pt>
                <c:pt idx="41">
                  <c:v>1.0036513069253572</c:v>
                </c:pt>
                <c:pt idx="42">
                  <c:v>1.0058218272443886</c:v>
                </c:pt>
                <c:pt idx="43">
                  <c:v>1.0031458035645056</c:v>
                </c:pt>
                <c:pt idx="44">
                  <c:v>1.0001236907647024</c:v>
                </c:pt>
                <c:pt idx="45">
                  <c:v>1.0049999999999999</c:v>
                </c:pt>
              </c:numCache>
            </c:numRef>
          </c:val>
          <c:extLst>
            <c:ext xmlns:c16="http://schemas.microsoft.com/office/drawing/2014/chart" uri="{C3380CC4-5D6E-409C-BE32-E72D297353CC}">
              <c16:uniqueId val="{00000001-5A7A-4EB4-AF5B-9C81E1D69D5C}"/>
            </c:ext>
          </c:extLst>
        </c:ser>
        <c:dLbls>
          <c:showLegendKey val="0"/>
          <c:showVal val="0"/>
          <c:showCatName val="0"/>
          <c:showSerName val="0"/>
          <c:showPercent val="0"/>
          <c:showBubbleSize val="0"/>
        </c:dLbls>
        <c:gapWidth val="25"/>
        <c:overlap val="-24"/>
        <c:axId val="172606912"/>
        <c:axId val="172602648"/>
      </c:barChart>
      <c:catAx>
        <c:axId val="172606912"/>
        <c:scaling>
          <c:orientation val="minMax"/>
        </c:scaling>
        <c:delete val="0"/>
        <c:axPos val="b"/>
        <c:title>
          <c:tx>
            <c:rich>
              <a:bodyPr rot="0" spcFirstLastPara="1" vertOverflow="ellipsis" vert="horz" wrap="square" anchor="ctr" anchorCtr="1"/>
              <a:lstStyle/>
              <a:p>
                <a:pPr>
                  <a:defRPr sz="1200" b="0" i="0" u="none" strike="noStrike" kern="1200" baseline="0">
                    <a:solidFill>
                      <a:sysClr val="windowText" lastClr="000000"/>
                    </a:solidFill>
                    <a:latin typeface="Arial" panose="020B0604020202020204" pitchFamily="34" charset="0"/>
                    <a:ea typeface="+mn-ea"/>
                    <a:cs typeface="Arial" panose="020B0604020202020204" pitchFamily="34" charset="0"/>
                  </a:defRPr>
                </a:pPr>
                <a:r>
                  <a:rPr lang="en-US"/>
                  <a:t>Benchmarks</a:t>
                </a:r>
              </a:p>
            </c:rich>
          </c:tx>
          <c:layout>
            <c:manualLayout>
              <c:xMode val="edge"/>
              <c:yMode val="edge"/>
              <c:x val="0.47084545078250478"/>
              <c:y val="0.94282183970357203"/>
            </c:manualLayout>
          </c:layout>
          <c:overlay val="0"/>
          <c:spPr>
            <a:noFill/>
            <a:ln>
              <a:noFill/>
            </a:ln>
            <a:effectLst/>
          </c:spPr>
          <c:txPr>
            <a:bodyPr rot="0" spcFirstLastPara="1" vertOverflow="ellipsis" vert="horz" wrap="square" anchor="ctr" anchorCtr="1"/>
            <a:lstStyle/>
            <a:p>
              <a:pPr>
                <a:defRPr sz="12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5400000" spcFirstLastPara="1" vertOverflow="ellipsis"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172602648"/>
        <c:crosses val="autoZero"/>
        <c:auto val="1"/>
        <c:lblAlgn val="ctr"/>
        <c:lblOffset val="100"/>
        <c:noMultiLvlLbl val="0"/>
      </c:catAx>
      <c:valAx>
        <c:axId val="172602648"/>
        <c:scaling>
          <c:orientation val="minMax"/>
          <c:max val="1.06"/>
          <c:min val="1"/>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ysClr val="windowText" lastClr="000000"/>
                    </a:solidFill>
                    <a:latin typeface="Arial" panose="020B0604020202020204" pitchFamily="34" charset="0"/>
                    <a:ea typeface="+mn-ea"/>
                    <a:cs typeface="Arial" panose="020B0604020202020204" pitchFamily="34" charset="0"/>
                  </a:defRPr>
                </a:pPr>
                <a:r>
                  <a:rPr lang="en-US" sz="1200" dirty="0">
                    <a:solidFill>
                      <a:sysClr val="windowText" lastClr="000000"/>
                    </a:solidFill>
                  </a:rPr>
                  <a:t>Speedup</a:t>
                </a:r>
                <a:r>
                  <a:rPr lang="en-US" sz="1200" baseline="0" dirty="0">
                    <a:solidFill>
                      <a:sysClr val="windowText" lastClr="000000"/>
                    </a:solidFill>
                  </a:rPr>
                  <a:t> with no lateness</a:t>
                </a:r>
                <a:endParaRPr lang="en-US" sz="1200" dirty="0">
                  <a:solidFill>
                    <a:sysClr val="windowText" lastClr="000000"/>
                  </a:solidFill>
                </a:endParaRPr>
              </a:p>
            </c:rich>
          </c:tx>
          <c:layout>
            <c:manualLayout>
              <c:xMode val="edge"/>
              <c:yMode val="edge"/>
              <c:x val="1.8199057931118862E-3"/>
              <c:y val="9.4484060428583677E-2"/>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172606912"/>
        <c:crosses val="autoZero"/>
        <c:crossBetween val="between"/>
      </c:valAx>
      <c:spPr>
        <a:noFill/>
        <a:ln>
          <a:solidFill>
            <a:schemeClr val="tx1"/>
          </a:solidFill>
        </a:ln>
        <a:effectLst/>
      </c:spPr>
    </c:plotArea>
    <c:plotVisOnly val="1"/>
    <c:dispBlanksAs val="gap"/>
    <c:showDLblsOverMax val="0"/>
    <c:extLst/>
  </c:chart>
  <c:spPr>
    <a:noFill/>
    <a:ln>
      <a:noFill/>
    </a:ln>
    <a:effectLst/>
  </c:spPr>
  <c:txPr>
    <a:bodyPr/>
    <a:lstStyle/>
    <a:p>
      <a:pPr>
        <a:defRPr/>
      </a:pPr>
      <a:endParaRPr lang="en-US"/>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4753421120578357E-2"/>
          <c:y val="0.10251366551611719"/>
          <c:w val="0.88350090994600261"/>
          <c:h val="0.61268952269009291"/>
        </c:manualLayout>
      </c:layout>
      <c:barChart>
        <c:barDir val="col"/>
        <c:grouping val="clustered"/>
        <c:varyColors val="0"/>
        <c:ser>
          <c:idx val="0"/>
          <c:order val="0"/>
          <c:tx>
            <c:strRef>
              <c:f>cs_DIV32!$D$1</c:f>
              <c:strCache>
                <c:ptCount val="1"/>
                <c:pt idx="0">
                  <c:v>speedup</c:v>
                </c:pt>
              </c:strCache>
            </c:strRef>
          </c:tx>
          <c:spPr>
            <a:solidFill>
              <a:srgbClr val="92D050"/>
            </a:solidFill>
            <a:ln>
              <a:solidFill>
                <a:schemeClr val="tx1"/>
              </a:solidFill>
            </a:ln>
            <a:effectLst/>
          </c:spPr>
          <c:invertIfNegative val="0"/>
          <c:dLbls>
            <c:dLbl>
              <c:idx val="39"/>
              <c:layout>
                <c:manualLayout>
                  <c:x val="-1.2842303296540144E-2"/>
                  <c:y val="6.5487884741322853E-3"/>
                </c:manualLayout>
              </c:layout>
              <c:spPr>
                <a:noFill/>
                <a:ln>
                  <a:noFill/>
                </a:ln>
                <a:effectLst/>
              </c:spPr>
              <c:txPr>
                <a:bodyPr rot="0" spcFirstLastPara="1" vertOverflow="ellipsis" vert="horz" wrap="square" lIns="38100" tIns="19050" rIns="38100" bIns="19050" anchor="ctr" anchorCtr="1">
                  <a:noAutofit/>
                </a:bodyPr>
                <a:lstStyle/>
                <a:p>
                  <a:pPr>
                    <a:defRPr sz="11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6.1839467520869197E-2"/>
                      <c:h val="5.4538310412573676E-2"/>
                    </c:manualLayout>
                  </c15:layout>
                </c:ext>
                <c:ext xmlns:c16="http://schemas.microsoft.com/office/drawing/2014/chart" uri="{C3380CC4-5D6E-409C-BE32-E72D297353CC}">
                  <c16:uniqueId val="{00000000-4598-4A07-B735-0DE64DDE77F6}"/>
                </c:ext>
              </c:extLst>
            </c:dLbl>
            <c:dLbl>
              <c:idx val="4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598-4A07-B735-0DE64DDE77F6}"/>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cs_DIV32!$A$2:$A$41</c:f>
              <c:strCache>
                <c:ptCount val="40"/>
                <c:pt idx="0">
                  <c:v>client_001</c:v>
                </c:pt>
                <c:pt idx="1">
                  <c:v>client_002</c:v>
                </c:pt>
                <c:pt idx="2">
                  <c:v>client_003</c:v>
                </c:pt>
                <c:pt idx="3">
                  <c:v>client_004</c:v>
                </c:pt>
                <c:pt idx="4">
                  <c:v>client_005</c:v>
                </c:pt>
                <c:pt idx="5">
                  <c:v>client_006</c:v>
                </c:pt>
                <c:pt idx="6">
                  <c:v>client_007</c:v>
                </c:pt>
                <c:pt idx="7">
                  <c:v>client_008</c:v>
                </c:pt>
                <c:pt idx="8">
                  <c:v>server_001</c:v>
                </c:pt>
                <c:pt idx="9">
                  <c:v>server_003</c:v>
                </c:pt>
                <c:pt idx="10">
                  <c:v>server_004</c:v>
                </c:pt>
                <c:pt idx="11">
                  <c:v>server_009</c:v>
                </c:pt>
                <c:pt idx="12">
                  <c:v>server_010</c:v>
                </c:pt>
                <c:pt idx="13">
                  <c:v>server_011</c:v>
                </c:pt>
                <c:pt idx="14">
                  <c:v>server_012</c:v>
                </c:pt>
                <c:pt idx="15">
                  <c:v>server_013</c:v>
                </c:pt>
                <c:pt idx="16">
                  <c:v>server_014</c:v>
                </c:pt>
                <c:pt idx="17">
                  <c:v>server_016</c:v>
                </c:pt>
                <c:pt idx="18">
                  <c:v>server_017</c:v>
                </c:pt>
                <c:pt idx="19">
                  <c:v>server_018</c:v>
                </c:pt>
                <c:pt idx="20">
                  <c:v>server_019</c:v>
                </c:pt>
                <c:pt idx="21">
                  <c:v>server_020</c:v>
                </c:pt>
                <c:pt idx="22">
                  <c:v>server_021</c:v>
                </c:pt>
                <c:pt idx="23">
                  <c:v>server_022</c:v>
                </c:pt>
                <c:pt idx="24">
                  <c:v>server_023</c:v>
                </c:pt>
                <c:pt idx="25">
                  <c:v>server_024</c:v>
                </c:pt>
                <c:pt idx="26">
                  <c:v>server_025</c:v>
                </c:pt>
                <c:pt idx="27">
                  <c:v>server_026</c:v>
                </c:pt>
                <c:pt idx="28">
                  <c:v>server_027</c:v>
                </c:pt>
                <c:pt idx="29">
                  <c:v>server_028</c:v>
                </c:pt>
                <c:pt idx="30">
                  <c:v>server_029</c:v>
                </c:pt>
                <c:pt idx="31">
                  <c:v>server_030</c:v>
                </c:pt>
                <c:pt idx="32">
                  <c:v>server_031</c:v>
                </c:pt>
                <c:pt idx="33">
                  <c:v>server_032</c:v>
                </c:pt>
                <c:pt idx="34">
                  <c:v>server_033</c:v>
                </c:pt>
                <c:pt idx="35">
                  <c:v>server_034</c:v>
                </c:pt>
                <c:pt idx="36">
                  <c:v>server_035</c:v>
                </c:pt>
                <c:pt idx="37">
                  <c:v>server_037</c:v>
                </c:pt>
                <c:pt idx="38">
                  <c:v>server_038</c:v>
                </c:pt>
                <c:pt idx="39">
                  <c:v>Geomean</c:v>
                </c:pt>
              </c:strCache>
            </c:strRef>
          </c:cat>
          <c:val>
            <c:numRef>
              <c:f>cs_DIV32!$D$2:$D$41</c:f>
              <c:numCache>
                <c:formatCode>General</c:formatCode>
                <c:ptCount val="40"/>
                <c:pt idx="0">
                  <c:v>1.0018632631553603</c:v>
                </c:pt>
                <c:pt idx="1">
                  <c:v>1.0002611569410766</c:v>
                </c:pt>
                <c:pt idx="2">
                  <c:v>1.0014487156296696</c:v>
                </c:pt>
                <c:pt idx="3">
                  <c:v>1.0005793601918775</c:v>
                </c:pt>
                <c:pt idx="4">
                  <c:v>1.0008902333621434</c:v>
                </c:pt>
                <c:pt idx="5">
                  <c:v>1.0025183905910131</c:v>
                </c:pt>
                <c:pt idx="6">
                  <c:v>1.0006271015046864</c:v>
                </c:pt>
                <c:pt idx="7">
                  <c:v>1.000611919436196</c:v>
                </c:pt>
                <c:pt idx="8">
                  <c:v>1.0046624648796414</c:v>
                </c:pt>
                <c:pt idx="9">
                  <c:v>1.0004613464517602</c:v>
                </c:pt>
                <c:pt idx="10">
                  <c:v>1.0012984320331735</c:v>
                </c:pt>
                <c:pt idx="11">
                  <c:v>1.0001114340424178</c:v>
                </c:pt>
                <c:pt idx="12">
                  <c:v>1.0005133382750129</c:v>
                </c:pt>
                <c:pt idx="13">
                  <c:v>1.0010265932280555</c:v>
                </c:pt>
                <c:pt idx="14">
                  <c:v>1.0002228159309186</c:v>
                </c:pt>
                <c:pt idx="15">
                  <c:v>1.0005749585788428</c:v>
                </c:pt>
                <c:pt idx="16">
                  <c:v>1.0003294090687751</c:v>
                </c:pt>
                <c:pt idx="17">
                  <c:v>1.0015251584838598</c:v>
                </c:pt>
                <c:pt idx="18">
                  <c:v>1.0036232980332827</c:v>
                </c:pt>
                <c:pt idx="19">
                  <c:v>1.0088090607481981</c:v>
                </c:pt>
                <c:pt idx="20">
                  <c:v>1.0033850693978679</c:v>
                </c:pt>
                <c:pt idx="21">
                  <c:v>1.0105266353473334</c:v>
                </c:pt>
                <c:pt idx="22">
                  <c:v>1.0130984268306487</c:v>
                </c:pt>
                <c:pt idx="23">
                  <c:v>1.0038691208373403</c:v>
                </c:pt>
                <c:pt idx="24">
                  <c:v>1.0021887293622957</c:v>
                </c:pt>
                <c:pt idx="25">
                  <c:v>1.002518794172657</c:v>
                </c:pt>
                <c:pt idx="26">
                  <c:v>1.0020273370121</c:v>
                </c:pt>
                <c:pt idx="27">
                  <c:v>1.0016346077833851</c:v>
                </c:pt>
                <c:pt idx="28">
                  <c:v>1.0014630950833379</c:v>
                </c:pt>
                <c:pt idx="29">
                  <c:v>1.0045755613365068</c:v>
                </c:pt>
                <c:pt idx="30">
                  <c:v>1.0033078520070218</c:v>
                </c:pt>
                <c:pt idx="31">
                  <c:v>1.0020265909384278</c:v>
                </c:pt>
                <c:pt idx="32">
                  <c:v>1.0034010582231889</c:v>
                </c:pt>
                <c:pt idx="33">
                  <c:v>1.001549890039904</c:v>
                </c:pt>
                <c:pt idx="34">
                  <c:v>1.0001661750654314</c:v>
                </c:pt>
                <c:pt idx="35">
                  <c:v>1.000065400218682</c:v>
                </c:pt>
                <c:pt idx="36">
                  <c:v>1.0001785873738727</c:v>
                </c:pt>
                <c:pt idx="37">
                  <c:v>1.0001229438544346</c:v>
                </c:pt>
                <c:pt idx="38">
                  <c:v>1.0001708795753461</c:v>
                </c:pt>
                <c:pt idx="39">
                  <c:v>1.002</c:v>
                </c:pt>
              </c:numCache>
            </c:numRef>
          </c:val>
          <c:extLst>
            <c:ext xmlns:c16="http://schemas.microsoft.com/office/drawing/2014/chart" uri="{C3380CC4-5D6E-409C-BE32-E72D297353CC}">
              <c16:uniqueId val="{00000002-4598-4A07-B735-0DE64DDE77F6}"/>
            </c:ext>
          </c:extLst>
        </c:ser>
        <c:dLbls>
          <c:showLegendKey val="0"/>
          <c:showVal val="0"/>
          <c:showCatName val="0"/>
          <c:showSerName val="0"/>
          <c:showPercent val="0"/>
          <c:showBubbleSize val="0"/>
        </c:dLbls>
        <c:gapWidth val="25"/>
        <c:overlap val="-24"/>
        <c:axId val="172606912"/>
        <c:axId val="172602648"/>
      </c:barChart>
      <c:catAx>
        <c:axId val="172606912"/>
        <c:scaling>
          <c:orientation val="minMax"/>
        </c:scaling>
        <c:delete val="0"/>
        <c:axPos val="b"/>
        <c:title>
          <c:tx>
            <c:rich>
              <a:bodyPr rot="0" spcFirstLastPara="1" vertOverflow="ellipsis" vert="horz" wrap="square" anchor="ctr" anchorCtr="1"/>
              <a:lstStyle/>
              <a:p>
                <a:pPr>
                  <a:defRPr sz="1400" b="0" i="0" u="none" strike="noStrike" kern="1200" baseline="0">
                    <a:solidFill>
                      <a:sysClr val="windowText" lastClr="000000"/>
                    </a:solidFill>
                    <a:latin typeface="Arial" panose="020B0604020202020204" pitchFamily="34" charset="0"/>
                    <a:ea typeface="+mn-ea"/>
                    <a:cs typeface="Arial" panose="020B0604020202020204" pitchFamily="34" charset="0"/>
                  </a:defRPr>
                </a:pPr>
                <a:r>
                  <a:rPr lang="en-US" sz="1400" dirty="0"/>
                  <a:t>Benchmarks</a:t>
                </a:r>
              </a:p>
            </c:rich>
          </c:tx>
          <c:layout>
            <c:manualLayout>
              <c:xMode val="edge"/>
              <c:yMode val="edge"/>
              <c:x val="0.44834225289298874"/>
              <c:y val="0.92120295526989182"/>
            </c:manualLayout>
          </c:layout>
          <c:overlay val="0"/>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5400000" spcFirstLastPara="1" vertOverflow="ellipsis"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72602648"/>
        <c:crosses val="autoZero"/>
        <c:auto val="1"/>
        <c:lblAlgn val="ctr"/>
        <c:lblOffset val="100"/>
        <c:noMultiLvlLbl val="0"/>
      </c:catAx>
      <c:valAx>
        <c:axId val="172602648"/>
        <c:scaling>
          <c:orientation val="minMax"/>
          <c:min val="1"/>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baseline="0">
                    <a:solidFill>
                      <a:sysClr val="windowText" lastClr="000000"/>
                    </a:solidFill>
                    <a:latin typeface="Arial" panose="020B0604020202020204" pitchFamily="34" charset="0"/>
                    <a:ea typeface="+mn-ea"/>
                    <a:cs typeface="Arial" panose="020B0604020202020204" pitchFamily="34" charset="0"/>
                  </a:defRPr>
                </a:pPr>
                <a:r>
                  <a:rPr lang="en-US" sz="1400" b="0" i="0" baseline="0" dirty="0">
                    <a:effectLst/>
                  </a:rPr>
                  <a:t>Speedup with no lateness</a:t>
                </a:r>
                <a:endParaRPr lang="en-US" sz="1400" dirty="0">
                  <a:effectLst/>
                </a:endParaRPr>
              </a:p>
              <a:p>
                <a:pPr marL="0" marR="0" lvl="0" indent="0" algn="ctr" defTabSz="914400" rtl="0" eaLnBrk="1" fontAlgn="auto" latinLnBrk="0" hangingPunct="1">
                  <a:lnSpc>
                    <a:spcPct val="100000"/>
                  </a:lnSpc>
                  <a:spcBef>
                    <a:spcPts val="0"/>
                  </a:spcBef>
                  <a:spcAft>
                    <a:spcPts val="0"/>
                  </a:spcAft>
                  <a:buClrTx/>
                  <a:buSzTx/>
                  <a:buFontTx/>
                  <a:buNone/>
                  <a:tabLst/>
                  <a:defRPr sz="1400" b="0">
                    <a:solidFill>
                      <a:sysClr val="windowText" lastClr="000000"/>
                    </a:solidFill>
                    <a:latin typeface="Arial" panose="020B0604020202020204" pitchFamily="34" charset="0"/>
                    <a:cs typeface="Arial" panose="020B0604020202020204" pitchFamily="34" charset="0"/>
                  </a:defRPr>
                </a:pPr>
                <a:endParaRPr lang="en-US" sz="1400" dirty="0"/>
              </a:p>
            </c:rich>
          </c:tx>
          <c:layout>
            <c:manualLayout>
              <c:xMode val="edge"/>
              <c:yMode val="edge"/>
              <c:x val="2.5667206534751066E-4"/>
              <c:y val="0.12787156144816217"/>
            </c:manualLayout>
          </c:layout>
          <c:overlay val="0"/>
          <c:spPr>
            <a:noFill/>
            <a:ln>
              <a:noFill/>
            </a:ln>
            <a:effectLst/>
          </c:spPr>
          <c:txPr>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172606912"/>
        <c:crosses val="autoZero"/>
        <c:crossBetween val="between"/>
      </c:valAx>
      <c:spPr>
        <a:noFill/>
        <a:ln>
          <a:solidFill>
            <a:schemeClr val="tx1"/>
          </a:solidFill>
        </a:ln>
        <a:effectLst/>
      </c:spPr>
    </c:plotArea>
    <c:plotVisOnly val="1"/>
    <c:dispBlanksAs val="gap"/>
    <c:showDLblsOverMax val="0"/>
    <c:extLst/>
  </c:chart>
  <c:spPr>
    <a:noFill/>
    <a:ln>
      <a:noFill/>
    </a:ln>
    <a:effectLst/>
  </c:spPr>
  <c:txPr>
    <a:bodyPr/>
    <a:lstStyle/>
    <a:p>
      <a:pPr>
        <a:defRPr/>
      </a:pPr>
      <a:endParaRPr lang="en-US"/>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'late vs bw'!$B$1</c:f>
              <c:strCache>
                <c:ptCount val="1"/>
                <c:pt idx="0">
                  <c:v>lateness</c:v>
                </c:pt>
              </c:strCache>
            </c:strRef>
          </c:tx>
          <c:spPr>
            <a:ln w="22225" cap="rnd" cmpd="sng" algn="ctr">
              <a:solidFill>
                <a:srgbClr val="FF0000"/>
              </a:solidFill>
              <a:round/>
            </a:ln>
            <a:effectLst/>
          </c:spPr>
          <c:marker>
            <c:symbol val="diamond"/>
            <c:size val="8"/>
            <c:spPr>
              <a:solidFill>
                <a:schemeClr val="tx1"/>
              </a:solidFill>
              <a:ln w="9525" cap="flat" cmpd="sng" algn="ctr">
                <a:solidFill>
                  <a:srgbClr val="FF0000"/>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strRef>
              <c:f>'late vs bw'!$A$2:$A$7</c:f>
              <c:strCache>
                <c:ptCount val="6"/>
                <c:pt idx="0">
                  <c:v>6400 MT/s</c:v>
                </c:pt>
                <c:pt idx="1">
                  <c:v>1600 MT/s</c:v>
                </c:pt>
                <c:pt idx="2">
                  <c:v>800 MT/s</c:v>
                </c:pt>
                <c:pt idx="3">
                  <c:v>533 MT/s</c:v>
                </c:pt>
                <c:pt idx="4">
                  <c:v>400 MT/s</c:v>
                </c:pt>
                <c:pt idx="5">
                  <c:v>200 MT/s </c:v>
                </c:pt>
              </c:strCache>
            </c:strRef>
          </c:cat>
          <c:val>
            <c:numRef>
              <c:f>'late vs bw'!$B$2:$B$7</c:f>
              <c:numCache>
                <c:formatCode>General</c:formatCode>
                <c:ptCount val="6"/>
                <c:pt idx="0">
                  <c:v>3.1</c:v>
                </c:pt>
                <c:pt idx="1">
                  <c:v>3.75</c:v>
                </c:pt>
                <c:pt idx="2">
                  <c:v>6.23</c:v>
                </c:pt>
                <c:pt idx="3">
                  <c:v>7.65</c:v>
                </c:pt>
                <c:pt idx="4">
                  <c:v>9.2200000000000006</c:v>
                </c:pt>
                <c:pt idx="5">
                  <c:v>11.8</c:v>
                </c:pt>
              </c:numCache>
            </c:numRef>
          </c:val>
          <c:smooth val="0"/>
          <c:extLst>
            <c:ext xmlns:c16="http://schemas.microsoft.com/office/drawing/2014/chart" uri="{C3380CC4-5D6E-409C-BE32-E72D297353CC}">
              <c16:uniqueId val="{00000000-865E-48FC-88DD-1ABFB7738812}"/>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marker val="1"/>
        <c:smooth val="0"/>
        <c:axId val="284285624"/>
        <c:axId val="284290216"/>
      </c:lineChart>
      <c:catAx>
        <c:axId val="284285624"/>
        <c:scaling>
          <c:orientation val="minMax"/>
        </c:scaling>
        <c:delete val="0"/>
        <c:axPos val="b"/>
        <c:title>
          <c:tx>
            <c:rich>
              <a:bodyPr rot="0" spcFirstLastPara="1" vertOverflow="ellipsis" vert="horz" wrap="square" anchor="ctr" anchorCtr="1"/>
              <a:lstStyle/>
              <a:p>
                <a:pPr>
                  <a:defRPr sz="1000" b="0" i="0" u="none" strike="noStrike" kern="1200" cap="all" baseline="0">
                    <a:solidFill>
                      <a:schemeClr val="tx1"/>
                    </a:solidFill>
                    <a:latin typeface="+mn-lt"/>
                    <a:ea typeface="+mn-ea"/>
                    <a:cs typeface="+mn-cs"/>
                  </a:defRPr>
                </a:pPr>
                <a:r>
                  <a:rPr lang="en-US" sz="1000" dirty="0" err="1">
                    <a:solidFill>
                      <a:schemeClr val="tx1"/>
                    </a:solidFill>
                  </a:rPr>
                  <a:t>DrAM</a:t>
                </a:r>
                <a:r>
                  <a:rPr lang="en-US" sz="1000" dirty="0">
                    <a:solidFill>
                      <a:schemeClr val="tx1"/>
                    </a:solidFill>
                  </a:rPr>
                  <a:t> bandwidth</a:t>
                </a:r>
              </a:p>
            </c:rich>
          </c:tx>
          <c:layout>
            <c:manualLayout>
              <c:xMode val="edge"/>
              <c:yMode val="edge"/>
              <c:x val="0.42485206235324602"/>
              <c:y val="0.93604026517880035"/>
            </c:manualLayout>
          </c:layout>
          <c:overlay val="0"/>
          <c:spPr>
            <a:noFill/>
            <a:ln>
              <a:noFill/>
            </a:ln>
            <a:effectLst/>
          </c:spPr>
          <c:txPr>
            <a:bodyPr rot="0" spcFirstLastPara="1" vertOverflow="ellipsis" vert="horz" wrap="square" anchor="ctr" anchorCtr="1"/>
            <a:lstStyle/>
            <a:p>
              <a:pPr>
                <a:defRPr sz="1000" b="0" i="0" u="none" strike="noStrike" kern="1200" cap="all"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50" b="0" i="0" u="none" strike="noStrike" kern="1200" spc="20" baseline="0">
                <a:solidFill>
                  <a:sysClr val="windowText" lastClr="000000"/>
                </a:solidFill>
                <a:latin typeface="+mn-lt"/>
                <a:ea typeface="+mn-ea"/>
                <a:cs typeface="+mn-cs"/>
              </a:defRPr>
            </a:pPr>
            <a:endParaRPr lang="en-US"/>
          </a:p>
        </c:txPr>
        <c:crossAx val="284290216"/>
        <c:crosses val="autoZero"/>
        <c:auto val="1"/>
        <c:lblAlgn val="ctr"/>
        <c:lblOffset val="100"/>
        <c:noMultiLvlLbl val="0"/>
      </c:catAx>
      <c:valAx>
        <c:axId val="284290216"/>
        <c:scaling>
          <c:orientation val="minMax"/>
        </c:scaling>
        <c:delete val="0"/>
        <c:axPos val="l"/>
        <c:majorGridlines>
          <c:spPr>
            <a:ln>
              <a:solidFill>
                <a:schemeClr val="dk1">
                  <a:lumMod val="15000"/>
                  <a:lumOff val="85000"/>
                </a:schemeClr>
              </a:solidFill>
            </a:ln>
            <a:effectLst/>
          </c:spPr>
        </c:majorGridlines>
        <c:title>
          <c:tx>
            <c:rich>
              <a:bodyPr rot="-5400000" spcFirstLastPara="1" vertOverflow="ellipsis" vert="horz" wrap="square" anchor="ctr" anchorCtr="1"/>
              <a:lstStyle/>
              <a:p>
                <a:pPr>
                  <a:defRPr sz="1000" b="0" i="0" u="none" strike="noStrike" kern="1200" cap="all" baseline="0">
                    <a:solidFill>
                      <a:schemeClr val="tx1"/>
                    </a:solidFill>
                    <a:latin typeface="+mn-lt"/>
                    <a:ea typeface="+mn-ea"/>
                    <a:cs typeface="+mn-cs"/>
                  </a:defRPr>
                </a:pPr>
                <a:r>
                  <a:rPr lang="en-US" sz="1000">
                    <a:solidFill>
                      <a:schemeClr val="tx1"/>
                    </a:solidFill>
                  </a:rPr>
                  <a:t>Lateness ( % )</a:t>
                </a:r>
              </a:p>
            </c:rich>
          </c:tx>
          <c:layout>
            <c:manualLayout>
              <c:xMode val="edge"/>
              <c:yMode val="edge"/>
              <c:x val="1.1061944975621041E-2"/>
              <c:y val="0.27581769567924597"/>
            </c:manualLayout>
          </c:layout>
          <c:overlay val="0"/>
          <c:spPr>
            <a:noFill/>
            <a:ln>
              <a:noFill/>
            </a:ln>
            <a:effectLst/>
          </c:spPr>
          <c:txPr>
            <a:bodyPr rot="-5400000" spcFirstLastPara="1" vertOverflow="ellipsis" vert="horz" wrap="square" anchor="ctr" anchorCtr="1"/>
            <a:lstStyle/>
            <a:p>
              <a:pPr>
                <a:defRPr sz="1000" b="0" i="0" u="none" strike="noStrike" kern="1200" cap="all" baseline="0">
                  <a:solidFill>
                    <a:schemeClr val="tx1"/>
                  </a:solidFill>
                  <a:latin typeface="+mn-lt"/>
                  <a:ea typeface="+mn-ea"/>
                  <a:cs typeface="+mn-cs"/>
                </a:defRPr>
              </a:pPr>
              <a:endParaRPr lang="en-US"/>
            </a:p>
          </c:txPr>
        </c:title>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100" b="0" i="0" u="none" strike="noStrike" kern="1200" spc="20" baseline="0">
                <a:solidFill>
                  <a:sysClr val="windowText" lastClr="000000"/>
                </a:solidFill>
                <a:latin typeface="+mn-lt"/>
                <a:ea typeface="+mn-ea"/>
                <a:cs typeface="+mn-cs"/>
              </a:defRPr>
            </a:pPr>
            <a:endParaRPr lang="en-US"/>
          </a:p>
        </c:txPr>
        <c:crossAx val="284285624"/>
        <c:crosses val="autoZero"/>
        <c:crossBetween val="between"/>
      </c:valAx>
      <c:spPr>
        <a:no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noFill/>
      <a:round/>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8357871318671377E-2"/>
          <c:y val="8.1759384056038095E-2"/>
          <c:w val="0.90025235115397662"/>
          <c:h val="0.4765939557275985"/>
        </c:manualLayout>
      </c:layout>
      <c:barChart>
        <c:barDir val="col"/>
        <c:grouping val="clustered"/>
        <c:varyColors val="0"/>
        <c:ser>
          <c:idx val="0"/>
          <c:order val="0"/>
          <c:tx>
            <c:strRef>
              <c:f>'200'!$H$1</c:f>
              <c:strCache>
                <c:ptCount val="1"/>
                <c:pt idx="0">
                  <c:v>200 MT/s</c:v>
                </c:pt>
              </c:strCache>
            </c:strRef>
          </c:tx>
          <c:spPr>
            <a:solidFill>
              <a:srgbClr val="FF0000"/>
            </a:solidFill>
            <a:ln>
              <a:solidFill>
                <a:schemeClr val="tx1"/>
              </a:solidFill>
            </a:ln>
            <a:effectLst/>
          </c:spPr>
          <c:invertIfNegative val="0"/>
          <c:cat>
            <c:strRef>
              <c:f>'200'!$A$2:$A$47</c:f>
              <c:strCache>
                <c:ptCount val="46"/>
                <c:pt idx="0">
                  <c:v>600.perlbench_s-570B</c:v>
                </c:pt>
                <c:pt idx="1">
                  <c:v>602.gcc_s-1850B</c:v>
                </c:pt>
                <c:pt idx="2">
                  <c:v>602.gcc_s-2226B</c:v>
                </c:pt>
                <c:pt idx="3">
                  <c:v>602.gcc_s-734B</c:v>
                </c:pt>
                <c:pt idx="4">
                  <c:v>603.bwaves_s-1740B</c:v>
                </c:pt>
                <c:pt idx="5">
                  <c:v>603.bwaves_s-2609B</c:v>
                </c:pt>
                <c:pt idx="6">
                  <c:v>603.bwaves_s-2931B</c:v>
                </c:pt>
                <c:pt idx="7">
                  <c:v>603.bwaves_s-891B</c:v>
                </c:pt>
                <c:pt idx="8">
                  <c:v>605.mcf_s-1152B</c:v>
                </c:pt>
                <c:pt idx="9">
                  <c:v>605.mcf_s-1536B</c:v>
                </c:pt>
                <c:pt idx="10">
                  <c:v>605.mcf_s-1554B</c:v>
                </c:pt>
                <c:pt idx="11">
                  <c:v>605.mcf_s-1644B</c:v>
                </c:pt>
                <c:pt idx="12">
                  <c:v>605.mcf_s-472B</c:v>
                </c:pt>
                <c:pt idx="13">
                  <c:v>605.mcf_s-484B</c:v>
                </c:pt>
                <c:pt idx="14">
                  <c:v>605.mcf_s-665B</c:v>
                </c:pt>
                <c:pt idx="15">
                  <c:v>605.mcf_s-782B</c:v>
                </c:pt>
                <c:pt idx="16">
                  <c:v>605.mcf_s-994B</c:v>
                </c:pt>
                <c:pt idx="17">
                  <c:v>607.cactuBSSN_s-2421B</c:v>
                </c:pt>
                <c:pt idx="18">
                  <c:v>607.cactuBSSN_s-3477B</c:v>
                </c:pt>
                <c:pt idx="19">
                  <c:v>607.cactuBSSN_s-4004B</c:v>
                </c:pt>
                <c:pt idx="20">
                  <c:v>619.lbm_s-2676B</c:v>
                </c:pt>
                <c:pt idx="21">
                  <c:v>619.lbm_s-2677B</c:v>
                </c:pt>
                <c:pt idx="22">
                  <c:v>619.lbm_s-3766B</c:v>
                </c:pt>
                <c:pt idx="23">
                  <c:v>619.lbm_s-4268B</c:v>
                </c:pt>
                <c:pt idx="24">
                  <c:v>620.omnetpp_s-141B</c:v>
                </c:pt>
                <c:pt idx="25">
                  <c:v>620.omnetpp_s-874B</c:v>
                </c:pt>
                <c:pt idx="26">
                  <c:v>621.wrf_s-6673B</c:v>
                </c:pt>
                <c:pt idx="27">
                  <c:v>621.wrf_s-8065B</c:v>
                </c:pt>
                <c:pt idx="28">
                  <c:v>623.xalancbmk_s-10B</c:v>
                </c:pt>
                <c:pt idx="29">
                  <c:v>623.xalancbmk_s-165B</c:v>
                </c:pt>
                <c:pt idx="30">
                  <c:v>623.xalancbmk_s-202B</c:v>
                </c:pt>
                <c:pt idx="31">
                  <c:v>628.pop2_s-17B</c:v>
                </c:pt>
                <c:pt idx="32">
                  <c:v>641.leela_s-1083B</c:v>
                </c:pt>
                <c:pt idx="33">
                  <c:v>649.fotonik3d_s-10881B</c:v>
                </c:pt>
                <c:pt idx="34">
                  <c:v>649.fotonik3d_s-1176B</c:v>
                </c:pt>
                <c:pt idx="35">
                  <c:v>649.fotonik3d_s-7084B</c:v>
                </c:pt>
                <c:pt idx="36">
                  <c:v>649.fotonik3d_s-8225B</c:v>
                </c:pt>
                <c:pt idx="37">
                  <c:v>654.roms_s-1007B</c:v>
                </c:pt>
                <c:pt idx="38">
                  <c:v>654.roms_s-1070B</c:v>
                </c:pt>
                <c:pt idx="39">
                  <c:v>654.roms_s-1390B</c:v>
                </c:pt>
                <c:pt idx="40">
                  <c:v>654.roms_s-1613B</c:v>
                </c:pt>
                <c:pt idx="41">
                  <c:v>654.roms_s-293B</c:v>
                </c:pt>
                <c:pt idx="42">
                  <c:v>654.roms_s-294B</c:v>
                </c:pt>
                <c:pt idx="43">
                  <c:v>654.roms_s-523B</c:v>
                </c:pt>
                <c:pt idx="44">
                  <c:v>657.xz_s-2302B</c:v>
                </c:pt>
                <c:pt idx="45">
                  <c:v>Mean</c:v>
                </c:pt>
              </c:strCache>
            </c:strRef>
          </c:cat>
          <c:val>
            <c:numRef>
              <c:f>'200'!$H$2:$H$47</c:f>
              <c:numCache>
                <c:formatCode>General</c:formatCode>
                <c:ptCount val="46"/>
                <c:pt idx="0">
                  <c:v>5.3</c:v>
                </c:pt>
                <c:pt idx="1">
                  <c:v>11.26</c:v>
                </c:pt>
                <c:pt idx="2">
                  <c:v>66.290000000000006</c:v>
                </c:pt>
                <c:pt idx="3">
                  <c:v>0.27</c:v>
                </c:pt>
                <c:pt idx="4">
                  <c:v>10.23</c:v>
                </c:pt>
                <c:pt idx="5">
                  <c:v>10.38</c:v>
                </c:pt>
                <c:pt idx="6">
                  <c:v>0.73</c:v>
                </c:pt>
                <c:pt idx="7">
                  <c:v>30.61</c:v>
                </c:pt>
                <c:pt idx="8">
                  <c:v>7.64</c:v>
                </c:pt>
                <c:pt idx="9">
                  <c:v>0.25</c:v>
                </c:pt>
                <c:pt idx="10">
                  <c:v>20.010000000000002</c:v>
                </c:pt>
                <c:pt idx="11">
                  <c:v>9.6300000000000008</c:v>
                </c:pt>
                <c:pt idx="12">
                  <c:v>24.19</c:v>
                </c:pt>
                <c:pt idx="13">
                  <c:v>17.8</c:v>
                </c:pt>
                <c:pt idx="14">
                  <c:v>4.9000000000000004</c:v>
                </c:pt>
                <c:pt idx="15">
                  <c:v>12.12</c:v>
                </c:pt>
                <c:pt idx="16">
                  <c:v>11.14</c:v>
                </c:pt>
                <c:pt idx="17">
                  <c:v>0.03</c:v>
                </c:pt>
                <c:pt idx="18">
                  <c:v>0.01</c:v>
                </c:pt>
                <c:pt idx="19">
                  <c:v>0</c:v>
                </c:pt>
                <c:pt idx="20">
                  <c:v>15.52</c:v>
                </c:pt>
                <c:pt idx="21">
                  <c:v>16.170000000000002</c:v>
                </c:pt>
                <c:pt idx="22">
                  <c:v>11.16</c:v>
                </c:pt>
                <c:pt idx="23">
                  <c:v>16.329999999999998</c:v>
                </c:pt>
                <c:pt idx="24">
                  <c:v>2.5</c:v>
                </c:pt>
                <c:pt idx="25">
                  <c:v>2.5</c:v>
                </c:pt>
                <c:pt idx="26">
                  <c:v>11.64</c:v>
                </c:pt>
                <c:pt idx="27">
                  <c:v>4.9000000000000004</c:v>
                </c:pt>
                <c:pt idx="28">
                  <c:v>7.61</c:v>
                </c:pt>
                <c:pt idx="29">
                  <c:v>16.239999999999998</c:v>
                </c:pt>
                <c:pt idx="30">
                  <c:v>13.59</c:v>
                </c:pt>
                <c:pt idx="31">
                  <c:v>3.48</c:v>
                </c:pt>
                <c:pt idx="32">
                  <c:v>3.8</c:v>
                </c:pt>
                <c:pt idx="33">
                  <c:v>4.04</c:v>
                </c:pt>
                <c:pt idx="34">
                  <c:v>32.880000000000003</c:v>
                </c:pt>
                <c:pt idx="35">
                  <c:v>3.51</c:v>
                </c:pt>
                <c:pt idx="36">
                  <c:v>33.03</c:v>
                </c:pt>
                <c:pt idx="37">
                  <c:v>11.86</c:v>
                </c:pt>
                <c:pt idx="38">
                  <c:v>10.64</c:v>
                </c:pt>
                <c:pt idx="39">
                  <c:v>16.62</c:v>
                </c:pt>
                <c:pt idx="40">
                  <c:v>23.33</c:v>
                </c:pt>
                <c:pt idx="41">
                  <c:v>5.5</c:v>
                </c:pt>
                <c:pt idx="42">
                  <c:v>4.13</c:v>
                </c:pt>
                <c:pt idx="43">
                  <c:v>16.809999999999999</c:v>
                </c:pt>
                <c:pt idx="44">
                  <c:v>0.6</c:v>
                </c:pt>
                <c:pt idx="45">
                  <c:v>11.804000000000002</c:v>
                </c:pt>
              </c:numCache>
            </c:numRef>
          </c:val>
          <c:extLst>
            <c:ext xmlns:c16="http://schemas.microsoft.com/office/drawing/2014/chart" uri="{C3380CC4-5D6E-409C-BE32-E72D297353CC}">
              <c16:uniqueId val="{00000000-E800-4403-B721-00862132BC29}"/>
            </c:ext>
          </c:extLst>
        </c:ser>
        <c:ser>
          <c:idx val="1"/>
          <c:order val="1"/>
          <c:tx>
            <c:strRef>
              <c:f>'200'!$I$1</c:f>
              <c:strCache>
                <c:ptCount val="1"/>
                <c:pt idx="0">
                  <c:v>6400 MT/s</c:v>
                </c:pt>
              </c:strCache>
            </c:strRef>
          </c:tx>
          <c:spPr>
            <a:solidFill>
              <a:srgbClr val="ED7D31">
                <a:lumMod val="40000"/>
                <a:lumOff val="60000"/>
              </a:srgbClr>
            </a:solidFill>
            <a:ln>
              <a:solidFill>
                <a:sysClr val="windowText" lastClr="000000"/>
              </a:solidFill>
            </a:ln>
            <a:effectLst/>
          </c:spPr>
          <c:invertIfNegative val="0"/>
          <c:cat>
            <c:strRef>
              <c:f>'200'!$A$2:$A$47</c:f>
              <c:strCache>
                <c:ptCount val="46"/>
                <c:pt idx="0">
                  <c:v>600.perlbench_s-570B</c:v>
                </c:pt>
                <c:pt idx="1">
                  <c:v>602.gcc_s-1850B</c:v>
                </c:pt>
                <c:pt idx="2">
                  <c:v>602.gcc_s-2226B</c:v>
                </c:pt>
                <c:pt idx="3">
                  <c:v>602.gcc_s-734B</c:v>
                </c:pt>
                <c:pt idx="4">
                  <c:v>603.bwaves_s-1740B</c:v>
                </c:pt>
                <c:pt idx="5">
                  <c:v>603.bwaves_s-2609B</c:v>
                </c:pt>
                <c:pt idx="6">
                  <c:v>603.bwaves_s-2931B</c:v>
                </c:pt>
                <c:pt idx="7">
                  <c:v>603.bwaves_s-891B</c:v>
                </c:pt>
                <c:pt idx="8">
                  <c:v>605.mcf_s-1152B</c:v>
                </c:pt>
                <c:pt idx="9">
                  <c:v>605.mcf_s-1536B</c:v>
                </c:pt>
                <c:pt idx="10">
                  <c:v>605.mcf_s-1554B</c:v>
                </c:pt>
                <c:pt idx="11">
                  <c:v>605.mcf_s-1644B</c:v>
                </c:pt>
                <c:pt idx="12">
                  <c:v>605.mcf_s-472B</c:v>
                </c:pt>
                <c:pt idx="13">
                  <c:v>605.mcf_s-484B</c:v>
                </c:pt>
                <c:pt idx="14">
                  <c:v>605.mcf_s-665B</c:v>
                </c:pt>
                <c:pt idx="15">
                  <c:v>605.mcf_s-782B</c:v>
                </c:pt>
                <c:pt idx="16">
                  <c:v>605.mcf_s-994B</c:v>
                </c:pt>
                <c:pt idx="17">
                  <c:v>607.cactuBSSN_s-2421B</c:v>
                </c:pt>
                <c:pt idx="18">
                  <c:v>607.cactuBSSN_s-3477B</c:v>
                </c:pt>
                <c:pt idx="19">
                  <c:v>607.cactuBSSN_s-4004B</c:v>
                </c:pt>
                <c:pt idx="20">
                  <c:v>619.lbm_s-2676B</c:v>
                </c:pt>
                <c:pt idx="21">
                  <c:v>619.lbm_s-2677B</c:v>
                </c:pt>
                <c:pt idx="22">
                  <c:v>619.lbm_s-3766B</c:v>
                </c:pt>
                <c:pt idx="23">
                  <c:v>619.lbm_s-4268B</c:v>
                </c:pt>
                <c:pt idx="24">
                  <c:v>620.omnetpp_s-141B</c:v>
                </c:pt>
                <c:pt idx="25">
                  <c:v>620.omnetpp_s-874B</c:v>
                </c:pt>
                <c:pt idx="26">
                  <c:v>621.wrf_s-6673B</c:v>
                </c:pt>
                <c:pt idx="27">
                  <c:v>621.wrf_s-8065B</c:v>
                </c:pt>
                <c:pt idx="28">
                  <c:v>623.xalancbmk_s-10B</c:v>
                </c:pt>
                <c:pt idx="29">
                  <c:v>623.xalancbmk_s-165B</c:v>
                </c:pt>
                <c:pt idx="30">
                  <c:v>623.xalancbmk_s-202B</c:v>
                </c:pt>
                <c:pt idx="31">
                  <c:v>628.pop2_s-17B</c:v>
                </c:pt>
                <c:pt idx="32">
                  <c:v>641.leela_s-1083B</c:v>
                </c:pt>
                <c:pt idx="33">
                  <c:v>649.fotonik3d_s-10881B</c:v>
                </c:pt>
                <c:pt idx="34">
                  <c:v>649.fotonik3d_s-1176B</c:v>
                </c:pt>
                <c:pt idx="35">
                  <c:v>649.fotonik3d_s-7084B</c:v>
                </c:pt>
                <c:pt idx="36">
                  <c:v>649.fotonik3d_s-8225B</c:v>
                </c:pt>
                <c:pt idx="37">
                  <c:v>654.roms_s-1007B</c:v>
                </c:pt>
                <c:pt idx="38">
                  <c:v>654.roms_s-1070B</c:v>
                </c:pt>
                <c:pt idx="39">
                  <c:v>654.roms_s-1390B</c:v>
                </c:pt>
                <c:pt idx="40">
                  <c:v>654.roms_s-1613B</c:v>
                </c:pt>
                <c:pt idx="41">
                  <c:v>654.roms_s-293B</c:v>
                </c:pt>
                <c:pt idx="42">
                  <c:v>654.roms_s-294B</c:v>
                </c:pt>
                <c:pt idx="43">
                  <c:v>654.roms_s-523B</c:v>
                </c:pt>
                <c:pt idx="44">
                  <c:v>657.xz_s-2302B</c:v>
                </c:pt>
                <c:pt idx="45">
                  <c:v>Mean</c:v>
                </c:pt>
              </c:strCache>
            </c:strRef>
          </c:cat>
          <c:val>
            <c:numRef>
              <c:f>'200'!$I$2:$I$47</c:f>
              <c:numCache>
                <c:formatCode>General</c:formatCode>
                <c:ptCount val="46"/>
                <c:pt idx="0">
                  <c:v>1.7</c:v>
                </c:pt>
                <c:pt idx="1">
                  <c:v>0.5</c:v>
                </c:pt>
                <c:pt idx="2">
                  <c:v>0.81</c:v>
                </c:pt>
                <c:pt idx="3">
                  <c:v>0.03</c:v>
                </c:pt>
                <c:pt idx="4">
                  <c:v>0.21</c:v>
                </c:pt>
                <c:pt idx="5">
                  <c:v>0.22</c:v>
                </c:pt>
                <c:pt idx="6">
                  <c:v>0</c:v>
                </c:pt>
                <c:pt idx="7">
                  <c:v>0.33</c:v>
                </c:pt>
                <c:pt idx="8">
                  <c:v>4.8899999999999997</c:v>
                </c:pt>
                <c:pt idx="9">
                  <c:v>0.38</c:v>
                </c:pt>
                <c:pt idx="10">
                  <c:v>17.149999999999999</c:v>
                </c:pt>
                <c:pt idx="11">
                  <c:v>2.62</c:v>
                </c:pt>
                <c:pt idx="12">
                  <c:v>22.12</c:v>
                </c:pt>
                <c:pt idx="13">
                  <c:v>15.05</c:v>
                </c:pt>
                <c:pt idx="14">
                  <c:v>3.44</c:v>
                </c:pt>
                <c:pt idx="15">
                  <c:v>9.6300000000000008</c:v>
                </c:pt>
                <c:pt idx="16">
                  <c:v>9.83</c:v>
                </c:pt>
                <c:pt idx="17">
                  <c:v>0.01</c:v>
                </c:pt>
                <c:pt idx="18">
                  <c:v>0</c:v>
                </c:pt>
                <c:pt idx="19">
                  <c:v>0</c:v>
                </c:pt>
                <c:pt idx="20">
                  <c:v>7.02</c:v>
                </c:pt>
                <c:pt idx="21">
                  <c:v>8.7100000000000009</c:v>
                </c:pt>
                <c:pt idx="22">
                  <c:v>0.48</c:v>
                </c:pt>
                <c:pt idx="23">
                  <c:v>8.77</c:v>
                </c:pt>
                <c:pt idx="24">
                  <c:v>1.41</c:v>
                </c:pt>
                <c:pt idx="25">
                  <c:v>1.58</c:v>
                </c:pt>
                <c:pt idx="26">
                  <c:v>2.09</c:v>
                </c:pt>
                <c:pt idx="27">
                  <c:v>0.42</c:v>
                </c:pt>
                <c:pt idx="28">
                  <c:v>4.6399999999999997</c:v>
                </c:pt>
                <c:pt idx="29">
                  <c:v>1.37</c:v>
                </c:pt>
                <c:pt idx="30">
                  <c:v>1.05</c:v>
                </c:pt>
                <c:pt idx="31">
                  <c:v>0.42</c:v>
                </c:pt>
                <c:pt idx="32">
                  <c:v>2.04</c:v>
                </c:pt>
                <c:pt idx="33">
                  <c:v>1.49</c:v>
                </c:pt>
                <c:pt idx="34">
                  <c:v>0.63</c:v>
                </c:pt>
                <c:pt idx="35">
                  <c:v>0.02</c:v>
                </c:pt>
                <c:pt idx="36">
                  <c:v>0.63</c:v>
                </c:pt>
                <c:pt idx="37">
                  <c:v>0.82</c:v>
                </c:pt>
                <c:pt idx="38">
                  <c:v>1.53</c:v>
                </c:pt>
                <c:pt idx="39">
                  <c:v>2.0299999999999998</c:v>
                </c:pt>
                <c:pt idx="40">
                  <c:v>1.91</c:v>
                </c:pt>
                <c:pt idx="41">
                  <c:v>0.08</c:v>
                </c:pt>
                <c:pt idx="42">
                  <c:v>0.04</c:v>
                </c:pt>
                <c:pt idx="43">
                  <c:v>1.04</c:v>
                </c:pt>
                <c:pt idx="44">
                  <c:v>0.21</c:v>
                </c:pt>
                <c:pt idx="45">
                  <c:v>3.1</c:v>
                </c:pt>
              </c:numCache>
            </c:numRef>
          </c:val>
          <c:extLst>
            <c:ext xmlns:c16="http://schemas.microsoft.com/office/drawing/2014/chart" uri="{C3380CC4-5D6E-409C-BE32-E72D297353CC}">
              <c16:uniqueId val="{00000001-E800-4403-B721-00862132BC29}"/>
            </c:ext>
          </c:extLst>
        </c:ser>
        <c:dLbls>
          <c:showLegendKey val="0"/>
          <c:showVal val="0"/>
          <c:showCatName val="0"/>
          <c:showSerName val="0"/>
          <c:showPercent val="0"/>
          <c:showBubbleSize val="0"/>
        </c:dLbls>
        <c:gapWidth val="100"/>
        <c:overlap val="-24"/>
        <c:axId val="172606912"/>
        <c:axId val="172602648"/>
      </c:barChart>
      <c:catAx>
        <c:axId val="172606912"/>
        <c:scaling>
          <c:orientation val="minMax"/>
        </c:scaling>
        <c:delete val="0"/>
        <c:axPos val="b"/>
        <c:title>
          <c:tx>
            <c:rich>
              <a:bodyPr rot="0" spcFirstLastPara="1" vertOverflow="ellipsis" vert="horz" wrap="square" anchor="ctr" anchorCtr="1"/>
              <a:lstStyle/>
              <a:p>
                <a:pPr>
                  <a:defRPr sz="1400" b="0" i="0" u="none" strike="noStrike" kern="1200" baseline="0">
                    <a:solidFill>
                      <a:sysClr val="windowText" lastClr="000000"/>
                    </a:solidFill>
                    <a:latin typeface="Arial" panose="020B0604020202020204" pitchFamily="34" charset="0"/>
                    <a:ea typeface="+mn-ea"/>
                    <a:cs typeface="Arial" panose="020B0604020202020204" pitchFamily="34" charset="0"/>
                  </a:defRPr>
                </a:pPr>
                <a:r>
                  <a:rPr lang="en-US" sz="1400"/>
                  <a:t>Benchmarks</a:t>
                </a:r>
              </a:p>
            </c:rich>
          </c:tx>
          <c:layout>
            <c:manualLayout>
              <c:xMode val="edge"/>
              <c:yMode val="edge"/>
              <c:x val="0.45422545997059599"/>
              <c:y val="0.94244851082717318"/>
            </c:manualLayout>
          </c:layout>
          <c:overlay val="0"/>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5400000" spcFirstLastPara="1" vertOverflow="ellipsis" wrap="square" anchor="ctr" anchorCtr="1"/>
          <a:lstStyle/>
          <a:p>
            <a:pPr>
              <a:defRPr sz="9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172602648"/>
        <c:crosses val="autoZero"/>
        <c:auto val="1"/>
        <c:lblAlgn val="ctr"/>
        <c:lblOffset val="100"/>
        <c:noMultiLvlLbl val="0"/>
      </c:catAx>
      <c:valAx>
        <c:axId val="172602648"/>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ysClr val="windowText" lastClr="000000"/>
                    </a:solidFill>
                    <a:latin typeface="Arial" panose="020B0604020202020204" pitchFamily="34" charset="0"/>
                    <a:ea typeface="+mn-ea"/>
                    <a:cs typeface="Arial" panose="020B0604020202020204" pitchFamily="34" charset="0"/>
                  </a:defRPr>
                </a:pPr>
                <a:r>
                  <a:rPr lang="en-US" sz="1200"/>
                  <a:t>% of</a:t>
                </a:r>
                <a:r>
                  <a:rPr lang="en-US" sz="1200" baseline="0"/>
                  <a:t> late prefetches</a:t>
                </a:r>
                <a:endParaRPr lang="en-US" sz="1200"/>
              </a:p>
            </c:rich>
          </c:tx>
          <c:layout>
            <c:manualLayout>
              <c:xMode val="edge"/>
              <c:yMode val="edge"/>
              <c:x val="7.518720221430443E-3"/>
              <c:y val="0.17216991430460199"/>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ysClr val="windowText" lastClr="000000"/>
                </a:solidFill>
                <a:latin typeface="+mn-lt"/>
                <a:ea typeface="+mn-ea"/>
                <a:cs typeface="+mn-cs"/>
              </a:defRPr>
            </a:pPr>
            <a:endParaRPr lang="en-US"/>
          </a:p>
        </c:txPr>
        <c:crossAx val="172606912"/>
        <c:crosses val="autoZero"/>
        <c:crossBetween val="between"/>
      </c:valAx>
      <c:spPr>
        <a:noFill/>
        <a:ln>
          <a:solidFill>
            <a:schemeClr val="tx1"/>
          </a:solidFill>
        </a:ln>
        <a:effectLst/>
      </c:spPr>
    </c:plotArea>
    <c:legend>
      <c:legendPos val="t"/>
      <c:layout>
        <c:manualLayout>
          <c:xMode val="edge"/>
          <c:yMode val="edge"/>
          <c:x val="0.39798974227046707"/>
          <c:y val="1.9116890646594196E-2"/>
          <c:w val="0.22415627521268014"/>
          <c:h val="4.1942770183043078E-2"/>
        </c:manualLayout>
      </c:layout>
      <c:overlay val="0"/>
      <c:spPr>
        <a:noFill/>
        <a:ln>
          <a:noFill/>
        </a:ln>
        <a:effectLst/>
      </c:spPr>
      <c:txPr>
        <a:bodyPr rot="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legend>
    <c:plotVisOnly val="1"/>
    <c:dispBlanksAs val="gap"/>
    <c:showDLblsOverMax val="0"/>
    <c:extLst/>
  </c:chart>
  <c:spPr>
    <a:noFill/>
    <a:ln>
      <a:noFill/>
    </a:ln>
    <a:effectLst/>
  </c:spPr>
  <c:txPr>
    <a:bodyPr/>
    <a:lstStyle/>
    <a:p>
      <a:pPr>
        <a:defRPr/>
      </a:pPr>
      <a:endParaRPr lang="en-US"/>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282938793387648E-2"/>
          <c:y val="8.1759384056038095E-2"/>
          <c:w val="0.89391535859398508"/>
          <c:h val="0.4862662944635634"/>
        </c:manualLayout>
      </c:layout>
      <c:barChart>
        <c:barDir val="col"/>
        <c:grouping val="clustered"/>
        <c:varyColors val="0"/>
        <c:ser>
          <c:idx val="0"/>
          <c:order val="0"/>
          <c:tx>
            <c:strRef>
              <c:f>'200'!$H$1</c:f>
              <c:strCache>
                <c:ptCount val="1"/>
                <c:pt idx="0">
                  <c:v>200 MT/s</c:v>
                </c:pt>
              </c:strCache>
            </c:strRef>
          </c:tx>
          <c:spPr>
            <a:solidFill>
              <a:srgbClr val="FF0000"/>
            </a:solidFill>
            <a:ln>
              <a:solidFill>
                <a:schemeClr val="tx1"/>
              </a:solidFill>
            </a:ln>
            <a:effectLst/>
          </c:spPr>
          <c:invertIfNegative val="0"/>
          <c:cat>
            <c:strRef>
              <c:f>'200'!$A$2:$A$47</c:f>
              <c:strCache>
                <c:ptCount val="46"/>
                <c:pt idx="0">
                  <c:v>600.perlbench_s-570B</c:v>
                </c:pt>
                <c:pt idx="1">
                  <c:v>602.gcc_s-1850B</c:v>
                </c:pt>
                <c:pt idx="2">
                  <c:v>602.gcc_s-2226B</c:v>
                </c:pt>
                <c:pt idx="3">
                  <c:v>602.gcc_s-734B</c:v>
                </c:pt>
                <c:pt idx="4">
                  <c:v>603.bwaves_s-1740B</c:v>
                </c:pt>
                <c:pt idx="5">
                  <c:v>603.bwaves_s-2609B</c:v>
                </c:pt>
                <c:pt idx="6">
                  <c:v>603.bwaves_s-2931B</c:v>
                </c:pt>
                <c:pt idx="7">
                  <c:v>603.bwaves_s-891B</c:v>
                </c:pt>
                <c:pt idx="8">
                  <c:v>605.mcf_s-1152B</c:v>
                </c:pt>
                <c:pt idx="9">
                  <c:v>605.mcf_s-1536B</c:v>
                </c:pt>
                <c:pt idx="10">
                  <c:v>605.mcf_s-1554B</c:v>
                </c:pt>
                <c:pt idx="11">
                  <c:v>605.mcf_s-1644B</c:v>
                </c:pt>
                <c:pt idx="12">
                  <c:v>605.mcf_s-472B</c:v>
                </c:pt>
                <c:pt idx="13">
                  <c:v>605.mcf_s-484B</c:v>
                </c:pt>
                <c:pt idx="14">
                  <c:v>605.mcf_s-665B</c:v>
                </c:pt>
                <c:pt idx="15">
                  <c:v>605.mcf_s-782B</c:v>
                </c:pt>
                <c:pt idx="16">
                  <c:v>605.mcf_s-994B</c:v>
                </c:pt>
                <c:pt idx="17">
                  <c:v>607.cactuBSSN_s-2421B</c:v>
                </c:pt>
                <c:pt idx="18">
                  <c:v>607.cactuBSSN_s-3477B</c:v>
                </c:pt>
                <c:pt idx="19">
                  <c:v>607.cactuBSSN_s-4004B</c:v>
                </c:pt>
                <c:pt idx="20">
                  <c:v>619.lbm_s-2676B</c:v>
                </c:pt>
                <c:pt idx="21">
                  <c:v>619.lbm_s-2677B</c:v>
                </c:pt>
                <c:pt idx="22">
                  <c:v>619.lbm_s-3766B</c:v>
                </c:pt>
                <c:pt idx="23">
                  <c:v>619.lbm_s-4268B</c:v>
                </c:pt>
                <c:pt idx="24">
                  <c:v>620.omnetpp_s-141B</c:v>
                </c:pt>
                <c:pt idx="25">
                  <c:v>620.omnetpp_s-874B</c:v>
                </c:pt>
                <c:pt idx="26">
                  <c:v>621.wrf_s-6673B</c:v>
                </c:pt>
                <c:pt idx="27">
                  <c:v>621.wrf_s-8065B</c:v>
                </c:pt>
                <c:pt idx="28">
                  <c:v>623.xalancbmk_s-10B</c:v>
                </c:pt>
                <c:pt idx="29">
                  <c:v>623.xalancbmk_s-165B</c:v>
                </c:pt>
                <c:pt idx="30">
                  <c:v>623.xalancbmk_s-202B</c:v>
                </c:pt>
                <c:pt idx="31">
                  <c:v>628.pop2_s-17B</c:v>
                </c:pt>
                <c:pt idx="32">
                  <c:v>641.leela_s-1083B</c:v>
                </c:pt>
                <c:pt idx="33">
                  <c:v>649.fotonik3d_s-10881B</c:v>
                </c:pt>
                <c:pt idx="34">
                  <c:v>649.fotonik3d_s-1176B</c:v>
                </c:pt>
                <c:pt idx="35">
                  <c:v>649.fotonik3d_s-7084B</c:v>
                </c:pt>
                <c:pt idx="36">
                  <c:v>649.fotonik3d_s-8225B</c:v>
                </c:pt>
                <c:pt idx="37">
                  <c:v>654.roms_s-1007B</c:v>
                </c:pt>
                <c:pt idx="38">
                  <c:v>654.roms_s-1070B</c:v>
                </c:pt>
                <c:pt idx="39">
                  <c:v>654.roms_s-1390B</c:v>
                </c:pt>
                <c:pt idx="40">
                  <c:v>654.roms_s-1613B</c:v>
                </c:pt>
                <c:pt idx="41">
                  <c:v>654.roms_s-293B</c:v>
                </c:pt>
                <c:pt idx="42">
                  <c:v>654.roms_s-294B</c:v>
                </c:pt>
                <c:pt idx="43">
                  <c:v>654.roms_s-523B</c:v>
                </c:pt>
                <c:pt idx="44">
                  <c:v>657.xz_s-2302B</c:v>
                </c:pt>
                <c:pt idx="45">
                  <c:v>Mean</c:v>
                </c:pt>
              </c:strCache>
            </c:strRef>
          </c:cat>
          <c:val>
            <c:numRef>
              <c:f>'200'!$H$2:$H$47</c:f>
              <c:numCache>
                <c:formatCode>General</c:formatCode>
                <c:ptCount val="46"/>
                <c:pt idx="0">
                  <c:v>5.3</c:v>
                </c:pt>
                <c:pt idx="1">
                  <c:v>11.26</c:v>
                </c:pt>
                <c:pt idx="2">
                  <c:v>66.290000000000006</c:v>
                </c:pt>
                <c:pt idx="3">
                  <c:v>0.27</c:v>
                </c:pt>
                <c:pt idx="4">
                  <c:v>10.23</c:v>
                </c:pt>
                <c:pt idx="5">
                  <c:v>10.38</c:v>
                </c:pt>
                <c:pt idx="6">
                  <c:v>0.73</c:v>
                </c:pt>
                <c:pt idx="7">
                  <c:v>30.61</c:v>
                </c:pt>
                <c:pt idx="8">
                  <c:v>7.64</c:v>
                </c:pt>
                <c:pt idx="9">
                  <c:v>0.25</c:v>
                </c:pt>
                <c:pt idx="10">
                  <c:v>20.010000000000002</c:v>
                </c:pt>
                <c:pt idx="11">
                  <c:v>9.6300000000000008</c:v>
                </c:pt>
                <c:pt idx="12">
                  <c:v>24.19</c:v>
                </c:pt>
                <c:pt idx="13">
                  <c:v>17.8</c:v>
                </c:pt>
                <c:pt idx="14">
                  <c:v>4.9000000000000004</c:v>
                </c:pt>
                <c:pt idx="15">
                  <c:v>12.12</c:v>
                </c:pt>
                <c:pt idx="16">
                  <c:v>11.14</c:v>
                </c:pt>
                <c:pt idx="17">
                  <c:v>0.03</c:v>
                </c:pt>
                <c:pt idx="18">
                  <c:v>0.01</c:v>
                </c:pt>
                <c:pt idx="19">
                  <c:v>0</c:v>
                </c:pt>
                <c:pt idx="20">
                  <c:v>15.52</c:v>
                </c:pt>
                <c:pt idx="21">
                  <c:v>16.170000000000002</c:v>
                </c:pt>
                <c:pt idx="22">
                  <c:v>11.16</c:v>
                </c:pt>
                <c:pt idx="23">
                  <c:v>16.329999999999998</c:v>
                </c:pt>
                <c:pt idx="24">
                  <c:v>2.5</c:v>
                </c:pt>
                <c:pt idx="25">
                  <c:v>2.5</c:v>
                </c:pt>
                <c:pt idx="26">
                  <c:v>11.64</c:v>
                </c:pt>
                <c:pt idx="27">
                  <c:v>4.9000000000000004</c:v>
                </c:pt>
                <c:pt idx="28">
                  <c:v>7.61</c:v>
                </c:pt>
                <c:pt idx="29">
                  <c:v>16.239999999999998</c:v>
                </c:pt>
                <c:pt idx="30">
                  <c:v>13.59</c:v>
                </c:pt>
                <c:pt idx="31">
                  <c:v>3.48</c:v>
                </c:pt>
                <c:pt idx="32">
                  <c:v>3.8</c:v>
                </c:pt>
                <c:pt idx="33">
                  <c:v>4.04</c:v>
                </c:pt>
                <c:pt idx="34">
                  <c:v>32.880000000000003</c:v>
                </c:pt>
                <c:pt idx="35">
                  <c:v>3.51</c:v>
                </c:pt>
                <c:pt idx="36">
                  <c:v>33.03</c:v>
                </c:pt>
                <c:pt idx="37">
                  <c:v>11.86</c:v>
                </c:pt>
                <c:pt idx="38">
                  <c:v>10.64</c:v>
                </c:pt>
                <c:pt idx="39">
                  <c:v>16.62</c:v>
                </c:pt>
                <c:pt idx="40">
                  <c:v>23.33</c:v>
                </c:pt>
                <c:pt idx="41">
                  <c:v>5.5</c:v>
                </c:pt>
                <c:pt idx="42">
                  <c:v>4.13</c:v>
                </c:pt>
                <c:pt idx="43">
                  <c:v>16.809999999999999</c:v>
                </c:pt>
                <c:pt idx="44">
                  <c:v>0.6</c:v>
                </c:pt>
                <c:pt idx="45">
                  <c:v>11.804000000000002</c:v>
                </c:pt>
              </c:numCache>
            </c:numRef>
          </c:val>
          <c:extLst>
            <c:ext xmlns:c16="http://schemas.microsoft.com/office/drawing/2014/chart" uri="{C3380CC4-5D6E-409C-BE32-E72D297353CC}">
              <c16:uniqueId val="{00000000-BA08-4EA2-9E08-44252F2420B9}"/>
            </c:ext>
          </c:extLst>
        </c:ser>
        <c:ser>
          <c:idx val="1"/>
          <c:order val="1"/>
          <c:tx>
            <c:strRef>
              <c:f>'200'!$I$1</c:f>
              <c:strCache>
                <c:ptCount val="1"/>
                <c:pt idx="0">
                  <c:v>6400 MT/s</c:v>
                </c:pt>
              </c:strCache>
            </c:strRef>
          </c:tx>
          <c:spPr>
            <a:solidFill>
              <a:srgbClr val="ED7D31">
                <a:lumMod val="40000"/>
                <a:lumOff val="60000"/>
              </a:srgbClr>
            </a:solidFill>
            <a:ln>
              <a:solidFill>
                <a:sysClr val="windowText" lastClr="000000"/>
              </a:solidFill>
            </a:ln>
            <a:effectLst/>
          </c:spPr>
          <c:invertIfNegative val="0"/>
          <c:cat>
            <c:strRef>
              <c:f>'200'!$A$2:$A$47</c:f>
              <c:strCache>
                <c:ptCount val="46"/>
                <c:pt idx="0">
                  <c:v>600.perlbench_s-570B</c:v>
                </c:pt>
                <c:pt idx="1">
                  <c:v>602.gcc_s-1850B</c:v>
                </c:pt>
                <c:pt idx="2">
                  <c:v>602.gcc_s-2226B</c:v>
                </c:pt>
                <c:pt idx="3">
                  <c:v>602.gcc_s-734B</c:v>
                </c:pt>
                <c:pt idx="4">
                  <c:v>603.bwaves_s-1740B</c:v>
                </c:pt>
                <c:pt idx="5">
                  <c:v>603.bwaves_s-2609B</c:v>
                </c:pt>
                <c:pt idx="6">
                  <c:v>603.bwaves_s-2931B</c:v>
                </c:pt>
                <c:pt idx="7">
                  <c:v>603.bwaves_s-891B</c:v>
                </c:pt>
                <c:pt idx="8">
                  <c:v>605.mcf_s-1152B</c:v>
                </c:pt>
                <c:pt idx="9">
                  <c:v>605.mcf_s-1536B</c:v>
                </c:pt>
                <c:pt idx="10">
                  <c:v>605.mcf_s-1554B</c:v>
                </c:pt>
                <c:pt idx="11">
                  <c:v>605.mcf_s-1644B</c:v>
                </c:pt>
                <c:pt idx="12">
                  <c:v>605.mcf_s-472B</c:v>
                </c:pt>
                <c:pt idx="13">
                  <c:v>605.mcf_s-484B</c:v>
                </c:pt>
                <c:pt idx="14">
                  <c:v>605.mcf_s-665B</c:v>
                </c:pt>
                <c:pt idx="15">
                  <c:v>605.mcf_s-782B</c:v>
                </c:pt>
                <c:pt idx="16">
                  <c:v>605.mcf_s-994B</c:v>
                </c:pt>
                <c:pt idx="17">
                  <c:v>607.cactuBSSN_s-2421B</c:v>
                </c:pt>
                <c:pt idx="18">
                  <c:v>607.cactuBSSN_s-3477B</c:v>
                </c:pt>
                <c:pt idx="19">
                  <c:v>607.cactuBSSN_s-4004B</c:v>
                </c:pt>
                <c:pt idx="20">
                  <c:v>619.lbm_s-2676B</c:v>
                </c:pt>
                <c:pt idx="21">
                  <c:v>619.lbm_s-2677B</c:v>
                </c:pt>
                <c:pt idx="22">
                  <c:v>619.lbm_s-3766B</c:v>
                </c:pt>
                <c:pt idx="23">
                  <c:v>619.lbm_s-4268B</c:v>
                </c:pt>
                <c:pt idx="24">
                  <c:v>620.omnetpp_s-141B</c:v>
                </c:pt>
                <c:pt idx="25">
                  <c:v>620.omnetpp_s-874B</c:v>
                </c:pt>
                <c:pt idx="26">
                  <c:v>621.wrf_s-6673B</c:v>
                </c:pt>
                <c:pt idx="27">
                  <c:v>621.wrf_s-8065B</c:v>
                </c:pt>
                <c:pt idx="28">
                  <c:v>623.xalancbmk_s-10B</c:v>
                </c:pt>
                <c:pt idx="29">
                  <c:v>623.xalancbmk_s-165B</c:v>
                </c:pt>
                <c:pt idx="30">
                  <c:v>623.xalancbmk_s-202B</c:v>
                </c:pt>
                <c:pt idx="31">
                  <c:v>628.pop2_s-17B</c:v>
                </c:pt>
                <c:pt idx="32">
                  <c:v>641.leela_s-1083B</c:v>
                </c:pt>
                <c:pt idx="33">
                  <c:v>649.fotonik3d_s-10881B</c:v>
                </c:pt>
                <c:pt idx="34">
                  <c:v>649.fotonik3d_s-1176B</c:v>
                </c:pt>
                <c:pt idx="35">
                  <c:v>649.fotonik3d_s-7084B</c:v>
                </c:pt>
                <c:pt idx="36">
                  <c:v>649.fotonik3d_s-8225B</c:v>
                </c:pt>
                <c:pt idx="37">
                  <c:v>654.roms_s-1007B</c:v>
                </c:pt>
                <c:pt idx="38">
                  <c:v>654.roms_s-1070B</c:v>
                </c:pt>
                <c:pt idx="39">
                  <c:v>654.roms_s-1390B</c:v>
                </c:pt>
                <c:pt idx="40">
                  <c:v>654.roms_s-1613B</c:v>
                </c:pt>
                <c:pt idx="41">
                  <c:v>654.roms_s-293B</c:v>
                </c:pt>
                <c:pt idx="42">
                  <c:v>654.roms_s-294B</c:v>
                </c:pt>
                <c:pt idx="43">
                  <c:v>654.roms_s-523B</c:v>
                </c:pt>
                <c:pt idx="44">
                  <c:v>657.xz_s-2302B</c:v>
                </c:pt>
                <c:pt idx="45">
                  <c:v>Mean</c:v>
                </c:pt>
              </c:strCache>
            </c:strRef>
          </c:cat>
          <c:val>
            <c:numRef>
              <c:f>'200'!$I$2:$I$47</c:f>
              <c:numCache>
                <c:formatCode>General</c:formatCode>
                <c:ptCount val="46"/>
                <c:pt idx="0">
                  <c:v>1.7</c:v>
                </c:pt>
                <c:pt idx="1">
                  <c:v>0.5</c:v>
                </c:pt>
                <c:pt idx="2">
                  <c:v>0.81</c:v>
                </c:pt>
                <c:pt idx="3">
                  <c:v>0.03</c:v>
                </c:pt>
                <c:pt idx="4">
                  <c:v>0.21</c:v>
                </c:pt>
                <c:pt idx="5">
                  <c:v>0.22</c:v>
                </c:pt>
                <c:pt idx="6">
                  <c:v>0</c:v>
                </c:pt>
                <c:pt idx="7">
                  <c:v>0.33</c:v>
                </c:pt>
                <c:pt idx="8">
                  <c:v>4.8899999999999997</c:v>
                </c:pt>
                <c:pt idx="9">
                  <c:v>0.38</c:v>
                </c:pt>
                <c:pt idx="10">
                  <c:v>17.149999999999999</c:v>
                </c:pt>
                <c:pt idx="11">
                  <c:v>2.62</c:v>
                </c:pt>
                <c:pt idx="12">
                  <c:v>22.12</c:v>
                </c:pt>
                <c:pt idx="13">
                  <c:v>15.05</c:v>
                </c:pt>
                <c:pt idx="14">
                  <c:v>3.44</c:v>
                </c:pt>
                <c:pt idx="15">
                  <c:v>9.6300000000000008</c:v>
                </c:pt>
                <c:pt idx="16">
                  <c:v>9.83</c:v>
                </c:pt>
                <c:pt idx="17">
                  <c:v>0.01</c:v>
                </c:pt>
                <c:pt idx="18">
                  <c:v>0</c:v>
                </c:pt>
                <c:pt idx="19">
                  <c:v>0</c:v>
                </c:pt>
                <c:pt idx="20">
                  <c:v>7.02</c:v>
                </c:pt>
                <c:pt idx="21">
                  <c:v>8.7100000000000009</c:v>
                </c:pt>
                <c:pt idx="22">
                  <c:v>0.48</c:v>
                </c:pt>
                <c:pt idx="23">
                  <c:v>8.77</c:v>
                </c:pt>
                <c:pt idx="24">
                  <c:v>1.41</c:v>
                </c:pt>
                <c:pt idx="25">
                  <c:v>1.58</c:v>
                </c:pt>
                <c:pt idx="26">
                  <c:v>2.09</c:v>
                </c:pt>
                <c:pt idx="27">
                  <c:v>0.42</c:v>
                </c:pt>
                <c:pt idx="28">
                  <c:v>4.6399999999999997</c:v>
                </c:pt>
                <c:pt idx="29">
                  <c:v>1.37</c:v>
                </c:pt>
                <c:pt idx="30">
                  <c:v>1.05</c:v>
                </c:pt>
                <c:pt idx="31">
                  <c:v>0.42</c:v>
                </c:pt>
                <c:pt idx="32">
                  <c:v>2.04</c:v>
                </c:pt>
                <c:pt idx="33">
                  <c:v>1.49</c:v>
                </c:pt>
                <c:pt idx="34">
                  <c:v>0.63</c:v>
                </c:pt>
                <c:pt idx="35">
                  <c:v>0.02</c:v>
                </c:pt>
                <c:pt idx="36">
                  <c:v>0.63</c:v>
                </c:pt>
                <c:pt idx="37">
                  <c:v>0.82</c:v>
                </c:pt>
                <c:pt idx="38">
                  <c:v>1.53</c:v>
                </c:pt>
                <c:pt idx="39">
                  <c:v>2.0299999999999998</c:v>
                </c:pt>
                <c:pt idx="40">
                  <c:v>1.91</c:v>
                </c:pt>
                <c:pt idx="41">
                  <c:v>0.08</c:v>
                </c:pt>
                <c:pt idx="42">
                  <c:v>0.04</c:v>
                </c:pt>
                <c:pt idx="43">
                  <c:v>1.04</c:v>
                </c:pt>
                <c:pt idx="44">
                  <c:v>0.21</c:v>
                </c:pt>
                <c:pt idx="45">
                  <c:v>3.1</c:v>
                </c:pt>
              </c:numCache>
            </c:numRef>
          </c:val>
          <c:extLst>
            <c:ext xmlns:c16="http://schemas.microsoft.com/office/drawing/2014/chart" uri="{C3380CC4-5D6E-409C-BE32-E72D297353CC}">
              <c16:uniqueId val="{00000001-BA08-4EA2-9E08-44252F2420B9}"/>
            </c:ext>
          </c:extLst>
        </c:ser>
        <c:dLbls>
          <c:showLegendKey val="0"/>
          <c:showVal val="0"/>
          <c:showCatName val="0"/>
          <c:showSerName val="0"/>
          <c:showPercent val="0"/>
          <c:showBubbleSize val="0"/>
        </c:dLbls>
        <c:gapWidth val="100"/>
        <c:overlap val="-24"/>
        <c:axId val="172606912"/>
        <c:axId val="172602648"/>
      </c:barChart>
      <c:catAx>
        <c:axId val="172606912"/>
        <c:scaling>
          <c:orientation val="minMax"/>
        </c:scaling>
        <c:delete val="0"/>
        <c:axPos val="b"/>
        <c:title>
          <c:tx>
            <c:rich>
              <a:bodyPr rot="0" spcFirstLastPara="1" vertOverflow="ellipsis" vert="horz" wrap="square" anchor="ctr" anchorCtr="1"/>
              <a:lstStyle/>
              <a:p>
                <a:pPr>
                  <a:defRPr sz="1200" b="0" i="0" u="none" strike="noStrike" kern="1200" baseline="0">
                    <a:solidFill>
                      <a:sysClr val="windowText" lastClr="000000"/>
                    </a:solidFill>
                    <a:latin typeface="Arial" panose="020B0604020202020204" pitchFamily="34" charset="0"/>
                    <a:ea typeface="+mn-ea"/>
                    <a:cs typeface="Arial" panose="020B0604020202020204" pitchFamily="34" charset="0"/>
                  </a:defRPr>
                </a:pPr>
                <a:r>
                  <a:rPr lang="en-US"/>
                  <a:t>Benchmarks</a:t>
                </a:r>
              </a:p>
            </c:rich>
          </c:tx>
          <c:layout>
            <c:manualLayout>
              <c:xMode val="edge"/>
              <c:yMode val="edge"/>
              <c:x val="0.45422545997059599"/>
              <c:y val="0.94244851082717318"/>
            </c:manualLayout>
          </c:layout>
          <c:overlay val="0"/>
          <c:spPr>
            <a:noFill/>
            <a:ln>
              <a:noFill/>
            </a:ln>
            <a:effectLst/>
          </c:spPr>
          <c:txPr>
            <a:bodyPr rot="0" spcFirstLastPara="1" vertOverflow="ellipsis" vert="horz" wrap="square" anchor="ctr" anchorCtr="1"/>
            <a:lstStyle/>
            <a:p>
              <a:pPr>
                <a:defRPr sz="12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5400000" spcFirstLastPara="1" vertOverflow="ellipsis" wrap="square" anchor="ctr" anchorCtr="1"/>
          <a:lstStyle/>
          <a:p>
            <a:pPr>
              <a:defRPr sz="9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172602648"/>
        <c:crosses val="autoZero"/>
        <c:auto val="1"/>
        <c:lblAlgn val="ctr"/>
        <c:lblOffset val="100"/>
        <c:noMultiLvlLbl val="0"/>
      </c:catAx>
      <c:valAx>
        <c:axId val="172602648"/>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ysClr val="windowText" lastClr="000000"/>
                    </a:solidFill>
                    <a:latin typeface="Arial" panose="020B0604020202020204" pitchFamily="34" charset="0"/>
                    <a:ea typeface="+mn-ea"/>
                    <a:cs typeface="Arial" panose="020B0604020202020204" pitchFamily="34" charset="0"/>
                  </a:defRPr>
                </a:pPr>
                <a:r>
                  <a:rPr lang="en-US" sz="1200"/>
                  <a:t>% of</a:t>
                </a:r>
                <a:r>
                  <a:rPr lang="en-US" sz="1200" baseline="0"/>
                  <a:t> late prefetches</a:t>
                </a:r>
                <a:endParaRPr lang="en-US" sz="1200"/>
              </a:p>
            </c:rich>
          </c:tx>
          <c:layout>
            <c:manualLayout>
              <c:xMode val="edge"/>
              <c:yMode val="edge"/>
              <c:x val="1.0499731298233847E-2"/>
              <c:y val="0.18235091660992744"/>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172606912"/>
        <c:crosses val="autoZero"/>
        <c:crossBetween val="between"/>
      </c:valAx>
      <c:spPr>
        <a:noFill/>
        <a:ln>
          <a:solidFill>
            <a:schemeClr val="tx1"/>
          </a:solidFill>
        </a:ln>
        <a:effectLst/>
      </c:spPr>
    </c:plotArea>
    <c:legend>
      <c:legendPos val="t"/>
      <c:layout>
        <c:manualLayout>
          <c:xMode val="edge"/>
          <c:yMode val="edge"/>
          <c:x val="0.39798974227046707"/>
          <c:y val="1.9116890646594196E-2"/>
          <c:w val="0.22415627521268014"/>
          <c:h val="4.1942770183043078E-2"/>
        </c:manualLayout>
      </c:layout>
      <c:overlay val="0"/>
      <c:spPr>
        <a:noFill/>
        <a:ln>
          <a:noFill/>
        </a:ln>
        <a:effectLst/>
      </c:spPr>
      <c:txPr>
        <a:bodyPr rot="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legend>
    <c:plotVisOnly val="1"/>
    <c:dispBlanksAs val="gap"/>
    <c:showDLblsOverMax val="0"/>
    <c:extLst/>
  </c:chart>
  <c:spPr>
    <a:noFill/>
    <a:ln>
      <a:noFill/>
    </a:ln>
    <a:effectLst/>
  </c:spPr>
  <c:txPr>
    <a:bodyPr/>
    <a:lstStyle/>
    <a:p>
      <a:pPr>
        <a:defRPr/>
      </a:pPr>
      <a:endParaRPr lang="en-US"/>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299422045304018"/>
          <c:y val="0.1366432468070585"/>
          <c:w val="0.82364959179094732"/>
          <c:h val="0.69587861571417386"/>
        </c:manualLayout>
      </c:layout>
      <c:lineChart>
        <c:grouping val="standard"/>
        <c:varyColors val="0"/>
        <c:ser>
          <c:idx val="0"/>
          <c:order val="0"/>
          <c:tx>
            <c:strRef>
              <c:f>'late vs bw &gt; 8%'!$B$1</c:f>
              <c:strCache>
                <c:ptCount val="1"/>
                <c:pt idx="0">
                  <c:v>all benchmarks</c:v>
                </c:pt>
              </c:strCache>
            </c:strRef>
          </c:tx>
          <c:spPr>
            <a:ln w="22225" cap="rnd" cmpd="sng" algn="ctr">
              <a:solidFill>
                <a:srgbClr val="ED7D31"/>
              </a:solidFill>
              <a:round/>
            </a:ln>
            <a:effectLst/>
          </c:spPr>
          <c:marker>
            <c:symbol val="diamond"/>
            <c:size val="8"/>
            <c:spPr>
              <a:solidFill>
                <a:sysClr val="windowText" lastClr="000000"/>
              </a:solidFill>
              <a:ln w="9525" cap="flat" cmpd="sng" algn="ctr">
                <a:solidFill>
                  <a:srgbClr val="FFC000"/>
                </a:solidFill>
                <a:round/>
              </a:ln>
              <a:effectLst/>
            </c:spPr>
          </c:marker>
          <c:dLbls>
            <c:spPr>
              <a:noFill/>
              <a:ln>
                <a:noFill/>
              </a:ln>
              <a:effectLst/>
            </c:spPr>
            <c:txPr>
              <a:bodyPr rot="0" spcFirstLastPara="1" vertOverflow="ellipsis" vert="horz" wrap="square" lIns="38100" tIns="19050" rIns="38100" bIns="19050" anchor="b" anchorCtr="1">
                <a:spAutoFit/>
              </a:bodyPr>
              <a:lstStyle/>
              <a:p>
                <a:pPr>
                  <a:defRPr sz="1200" b="0" i="0" u="none" strike="noStrike" kern="1200" baseline="0">
                    <a:solidFill>
                      <a:schemeClr val="tx1"/>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strRef>
              <c:f>'late vs bw &gt; 8%'!$A$2:$A$7</c:f>
              <c:strCache>
                <c:ptCount val="6"/>
                <c:pt idx="0">
                  <c:v>6400 MT/s</c:v>
                </c:pt>
                <c:pt idx="1">
                  <c:v>1600 MT/s</c:v>
                </c:pt>
                <c:pt idx="2">
                  <c:v>800 MT/s</c:v>
                </c:pt>
                <c:pt idx="3">
                  <c:v>533 MT/s</c:v>
                </c:pt>
                <c:pt idx="4">
                  <c:v>400 MT/s</c:v>
                </c:pt>
                <c:pt idx="5">
                  <c:v>200 MT/s </c:v>
                </c:pt>
              </c:strCache>
            </c:strRef>
          </c:cat>
          <c:val>
            <c:numRef>
              <c:f>'late vs bw &gt; 8%'!$B$2:$B$7</c:f>
              <c:numCache>
                <c:formatCode>General</c:formatCode>
                <c:ptCount val="6"/>
                <c:pt idx="0">
                  <c:v>3.1</c:v>
                </c:pt>
                <c:pt idx="1">
                  <c:v>3.75</c:v>
                </c:pt>
                <c:pt idx="2">
                  <c:v>6.23</c:v>
                </c:pt>
                <c:pt idx="3">
                  <c:v>7.65</c:v>
                </c:pt>
                <c:pt idx="4">
                  <c:v>9.2200000000000006</c:v>
                </c:pt>
                <c:pt idx="5">
                  <c:v>11.8</c:v>
                </c:pt>
              </c:numCache>
            </c:numRef>
          </c:val>
          <c:smooth val="0"/>
          <c:extLst>
            <c:ext xmlns:c16="http://schemas.microsoft.com/office/drawing/2014/chart" uri="{C3380CC4-5D6E-409C-BE32-E72D297353CC}">
              <c16:uniqueId val="{00000000-77EB-4527-9BC4-C79B27BD7B84}"/>
            </c:ext>
          </c:extLst>
        </c:ser>
        <c:ser>
          <c:idx val="1"/>
          <c:order val="1"/>
          <c:tx>
            <c:strRef>
              <c:f>'late vs bw &gt; 8%'!$C$1</c:f>
              <c:strCache>
                <c:ptCount val="1"/>
                <c:pt idx="0">
                  <c:v>benchmarks with lateness &gt; 8 %</c:v>
                </c:pt>
              </c:strCache>
            </c:strRef>
          </c:tx>
          <c:spPr>
            <a:ln w="22225" cap="rnd" cmpd="sng" algn="ctr">
              <a:solidFill>
                <a:srgbClr val="FF0000"/>
              </a:solidFill>
              <a:round/>
            </a:ln>
            <a:effectLst/>
          </c:spPr>
          <c:marker>
            <c:symbol val="diamond"/>
            <c:size val="8"/>
            <c:spPr>
              <a:solidFill>
                <a:sysClr val="windowText" lastClr="000000"/>
              </a:solidFill>
              <a:ln w="9525" cap="flat" cmpd="sng" algn="ctr">
                <a:solidFill>
                  <a:srgbClr val="FF0000"/>
                </a:solidFill>
                <a:round/>
              </a:ln>
              <a:effectLst/>
            </c:spPr>
          </c:marker>
          <c:dLbls>
            <c:dLbl>
              <c:idx val="5"/>
              <c:layout>
                <c:manualLayout>
                  <c:x val="-5.0492611664689546E-2"/>
                  <c:y val="-3.750078082868495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7DE-4ADD-AF1B-6F7523AEA97C}"/>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strRef>
              <c:f>'late vs bw &gt; 8%'!$A$2:$A$7</c:f>
              <c:strCache>
                <c:ptCount val="6"/>
                <c:pt idx="0">
                  <c:v>6400 MT/s</c:v>
                </c:pt>
                <c:pt idx="1">
                  <c:v>1600 MT/s</c:v>
                </c:pt>
                <c:pt idx="2">
                  <c:v>800 MT/s</c:v>
                </c:pt>
                <c:pt idx="3">
                  <c:v>533 MT/s</c:v>
                </c:pt>
                <c:pt idx="4">
                  <c:v>400 MT/s</c:v>
                </c:pt>
                <c:pt idx="5">
                  <c:v>200 MT/s </c:v>
                </c:pt>
              </c:strCache>
            </c:strRef>
          </c:cat>
          <c:val>
            <c:numRef>
              <c:f>'late vs bw &gt; 8%'!$C$2:$C$7</c:f>
              <c:numCache>
                <c:formatCode>General</c:formatCode>
                <c:ptCount val="6"/>
                <c:pt idx="0">
                  <c:v>4.67</c:v>
                </c:pt>
                <c:pt idx="1">
                  <c:v>5.72</c:v>
                </c:pt>
                <c:pt idx="2">
                  <c:v>9.6999999999999993</c:v>
                </c:pt>
                <c:pt idx="3">
                  <c:v>11.87</c:v>
                </c:pt>
                <c:pt idx="4">
                  <c:v>14.23</c:v>
                </c:pt>
                <c:pt idx="5">
                  <c:v>17.95</c:v>
                </c:pt>
              </c:numCache>
            </c:numRef>
          </c:val>
          <c:smooth val="0"/>
          <c:extLst>
            <c:ext xmlns:c16="http://schemas.microsoft.com/office/drawing/2014/chart" uri="{C3380CC4-5D6E-409C-BE32-E72D297353CC}">
              <c16:uniqueId val="{00000001-77EB-4527-9BC4-C79B27BD7B84}"/>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marker val="1"/>
        <c:smooth val="0"/>
        <c:axId val="284285624"/>
        <c:axId val="284290216"/>
      </c:lineChart>
      <c:catAx>
        <c:axId val="284285624"/>
        <c:scaling>
          <c:orientation val="minMax"/>
        </c:scaling>
        <c:delete val="0"/>
        <c:axPos val="b"/>
        <c:title>
          <c:tx>
            <c:rich>
              <a:bodyPr rot="0" spcFirstLastPara="1" vertOverflow="ellipsis" vert="horz" wrap="square" anchor="ctr" anchorCtr="1"/>
              <a:lstStyle/>
              <a:p>
                <a:pPr>
                  <a:defRPr sz="1400" b="0" i="0" u="none" strike="noStrike" kern="1200" cap="all" baseline="0">
                    <a:solidFill>
                      <a:sysClr val="windowText" lastClr="000000"/>
                    </a:solidFill>
                    <a:latin typeface="+mn-lt"/>
                    <a:ea typeface="+mn-ea"/>
                    <a:cs typeface="+mn-cs"/>
                  </a:defRPr>
                </a:pPr>
                <a:r>
                  <a:rPr lang="en-US" sz="1400" dirty="0">
                    <a:solidFill>
                      <a:sysClr val="windowText" lastClr="000000"/>
                    </a:solidFill>
                  </a:rPr>
                  <a:t>Dram bandwidth</a:t>
                </a:r>
              </a:p>
            </c:rich>
          </c:tx>
          <c:layout>
            <c:manualLayout>
              <c:xMode val="edge"/>
              <c:yMode val="edge"/>
              <c:x val="0.41049084820117249"/>
              <c:y val="0.93507569741981467"/>
            </c:manualLayout>
          </c:layout>
          <c:overlay val="0"/>
          <c:spPr>
            <a:noFill/>
            <a:ln>
              <a:noFill/>
            </a:ln>
            <a:effectLst/>
          </c:spPr>
          <c:txPr>
            <a:bodyPr rot="0" spcFirstLastPara="1" vertOverflow="ellipsis" vert="horz" wrap="square" anchor="ctr" anchorCtr="1"/>
            <a:lstStyle/>
            <a:p>
              <a:pPr>
                <a:defRPr sz="1400" b="0" i="0" u="none" strike="noStrike" kern="1200" cap="all"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spc="20" baseline="0">
                <a:solidFill>
                  <a:sysClr val="windowText" lastClr="000000"/>
                </a:solidFill>
                <a:latin typeface="+mn-lt"/>
                <a:ea typeface="+mn-ea"/>
                <a:cs typeface="+mn-cs"/>
              </a:defRPr>
            </a:pPr>
            <a:endParaRPr lang="en-US"/>
          </a:p>
        </c:txPr>
        <c:crossAx val="284290216"/>
        <c:crosses val="autoZero"/>
        <c:auto val="1"/>
        <c:lblAlgn val="ctr"/>
        <c:lblOffset val="100"/>
        <c:noMultiLvlLbl val="0"/>
      </c:catAx>
      <c:valAx>
        <c:axId val="284290216"/>
        <c:scaling>
          <c:orientation val="minMax"/>
        </c:scaling>
        <c:delete val="0"/>
        <c:axPos val="l"/>
        <c:majorGridlines>
          <c:spPr>
            <a:ln>
              <a:solidFill>
                <a:schemeClr val="dk1">
                  <a:lumMod val="15000"/>
                  <a:lumOff val="85000"/>
                </a:schemeClr>
              </a:solidFill>
            </a:ln>
            <a:effectLst/>
          </c:spPr>
        </c:majorGridlines>
        <c:title>
          <c:tx>
            <c:rich>
              <a:bodyPr rot="-5400000" spcFirstLastPara="1" vertOverflow="ellipsis" vert="horz" wrap="square" anchor="ctr" anchorCtr="1"/>
              <a:lstStyle/>
              <a:p>
                <a:pPr>
                  <a:defRPr sz="1400" b="0" i="0" u="none" strike="noStrike" kern="1200" cap="all" baseline="0">
                    <a:solidFill>
                      <a:sysClr val="windowText" lastClr="000000"/>
                    </a:solidFill>
                    <a:latin typeface="+mn-lt"/>
                    <a:ea typeface="+mn-ea"/>
                    <a:cs typeface="+mn-cs"/>
                  </a:defRPr>
                </a:pPr>
                <a:r>
                  <a:rPr lang="en-US" sz="1400">
                    <a:solidFill>
                      <a:sysClr val="windowText" lastClr="000000"/>
                    </a:solidFill>
                  </a:rPr>
                  <a:t>lateness ( % )</a:t>
                </a:r>
              </a:p>
            </c:rich>
          </c:tx>
          <c:layout>
            <c:manualLayout>
              <c:xMode val="edge"/>
              <c:yMode val="edge"/>
              <c:x val="0"/>
              <c:y val="0.36543955403975531"/>
            </c:manualLayout>
          </c:layout>
          <c:overlay val="0"/>
          <c:spPr>
            <a:noFill/>
            <a:ln>
              <a:noFill/>
            </a:ln>
            <a:effectLst/>
          </c:spPr>
          <c:txPr>
            <a:bodyPr rot="-5400000" spcFirstLastPara="1" vertOverflow="ellipsis" vert="horz" wrap="square" anchor="ctr" anchorCtr="1"/>
            <a:lstStyle/>
            <a:p>
              <a:pPr>
                <a:defRPr sz="1400" b="0" i="0" u="none" strike="noStrike" kern="1200" cap="all" baseline="0">
                  <a:solidFill>
                    <a:sysClr val="windowText" lastClr="000000"/>
                  </a:solidFill>
                  <a:latin typeface="+mn-lt"/>
                  <a:ea typeface="+mn-ea"/>
                  <a:cs typeface="+mn-cs"/>
                </a:defRPr>
              </a:pPr>
              <a:endParaRPr lang="en-US"/>
            </a:p>
          </c:txPr>
        </c:title>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spc="20" baseline="0">
                <a:solidFill>
                  <a:sysClr val="windowText" lastClr="000000"/>
                </a:solidFill>
                <a:latin typeface="+mn-lt"/>
                <a:ea typeface="+mn-ea"/>
                <a:cs typeface="+mn-cs"/>
              </a:defRPr>
            </a:pPr>
            <a:endParaRPr lang="en-US"/>
          </a:p>
        </c:txPr>
        <c:crossAx val="284285624"/>
        <c:crosses val="autoZero"/>
        <c:crossBetween val="between"/>
      </c:valAx>
      <c:spPr>
        <a:noFill/>
        <a:ln>
          <a:solidFill>
            <a:schemeClr val="tx1"/>
          </a:solidFill>
        </a:ln>
        <a:effectLst/>
      </c:spPr>
    </c:plotArea>
    <c:legend>
      <c:legendPos val="t"/>
      <c:layout>
        <c:manualLayout>
          <c:xMode val="edge"/>
          <c:yMode val="edge"/>
          <c:x val="0.12172028846683476"/>
          <c:y val="1.7321439823544994E-2"/>
          <c:w val="0.80730393269823697"/>
          <c:h val="7.9397934029591569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showDLblsOverMax val="0"/>
    <c:extLst/>
  </c:chart>
  <c:spPr>
    <a:solidFill>
      <a:schemeClr val="lt1"/>
    </a:solidFill>
    <a:ln w="9525" cap="flat" cmpd="sng" algn="ctr">
      <a:noFill/>
      <a:round/>
    </a:ln>
    <a:effectLst/>
  </c:spPr>
  <c:txPr>
    <a:bodyPr/>
    <a:lstStyle/>
    <a:p>
      <a:pPr>
        <a:defRPr/>
      </a:pPr>
      <a:endParaRPr lang="en-US"/>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overall!$B$1</c:f>
              <c:strCache>
                <c:ptCount val="1"/>
                <c:pt idx="0">
                  <c:v>all benchmarks</c:v>
                </c:pt>
              </c:strCache>
            </c:strRef>
          </c:tx>
          <c:spPr>
            <a:ln w="22225" cap="rnd" cmpd="sng" algn="ctr">
              <a:solidFill>
                <a:srgbClr val="FF0000"/>
              </a:solidFill>
              <a:round/>
            </a:ln>
            <a:effectLst/>
          </c:spPr>
          <c:marker>
            <c:symbol val="diamond"/>
            <c:size val="8"/>
            <c:spPr>
              <a:solidFill>
                <a:schemeClr val="tx1"/>
              </a:solidFill>
              <a:ln w="9525" cap="flat" cmpd="sng" algn="ctr">
                <a:solidFill>
                  <a:srgbClr val="FF0000"/>
                </a:solidFill>
                <a:round/>
              </a:ln>
              <a:effectLst/>
            </c:spPr>
          </c:marker>
          <c:dLbls>
            <c:dLbl>
              <c:idx val="3"/>
              <c:layout>
                <c:manualLayout>
                  <c:x val="-8.0658842407732204E-2"/>
                  <c:y val="-5.836866481537014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D35-4AD3-82F4-89CEBCA963A3}"/>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overall!$A$2:$A$7</c:f>
              <c:strCache>
                <c:ptCount val="6"/>
                <c:pt idx="0">
                  <c:v>6400 MT/s</c:v>
                </c:pt>
                <c:pt idx="1">
                  <c:v>1600 MT/s</c:v>
                </c:pt>
                <c:pt idx="2">
                  <c:v>800 MT/s</c:v>
                </c:pt>
                <c:pt idx="3">
                  <c:v>533 MT/s</c:v>
                </c:pt>
                <c:pt idx="4">
                  <c:v>400 MT/s</c:v>
                </c:pt>
                <c:pt idx="5">
                  <c:v>200 MT/s</c:v>
                </c:pt>
              </c:strCache>
            </c:strRef>
          </c:cat>
          <c:val>
            <c:numRef>
              <c:f>overall!$B$2:$B$7</c:f>
              <c:numCache>
                <c:formatCode>General</c:formatCode>
                <c:ptCount val="6"/>
                <c:pt idx="0">
                  <c:v>8.58</c:v>
                </c:pt>
                <c:pt idx="1">
                  <c:v>9.2200000000000006</c:v>
                </c:pt>
                <c:pt idx="2">
                  <c:v>9.9499999999999993</c:v>
                </c:pt>
                <c:pt idx="3">
                  <c:v>10.17</c:v>
                </c:pt>
                <c:pt idx="4">
                  <c:v>14.01</c:v>
                </c:pt>
                <c:pt idx="5">
                  <c:v>14.79</c:v>
                </c:pt>
              </c:numCache>
            </c:numRef>
          </c:val>
          <c:smooth val="0"/>
          <c:extLst>
            <c:ext xmlns:c16="http://schemas.microsoft.com/office/drawing/2014/chart" uri="{C3380CC4-5D6E-409C-BE32-E72D297353CC}">
              <c16:uniqueId val="{00000001-CD35-4AD3-82F4-89CEBCA963A3}"/>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marker val="1"/>
        <c:smooth val="0"/>
        <c:axId val="284285624"/>
        <c:axId val="284290216"/>
      </c:lineChart>
      <c:catAx>
        <c:axId val="284285624"/>
        <c:scaling>
          <c:orientation val="minMax"/>
        </c:scaling>
        <c:delete val="0"/>
        <c:axPos val="b"/>
        <c:title>
          <c:tx>
            <c:rich>
              <a:bodyPr rot="0" spcFirstLastPara="1" vertOverflow="ellipsis" vert="horz" wrap="square" anchor="ctr" anchorCtr="1"/>
              <a:lstStyle/>
              <a:p>
                <a:pPr>
                  <a:defRPr sz="1400" b="0" i="0" u="none" strike="noStrike" kern="1200" cap="all" baseline="0">
                    <a:solidFill>
                      <a:sysClr val="windowText" lastClr="000000"/>
                    </a:solidFill>
                    <a:latin typeface="+mn-lt"/>
                    <a:ea typeface="+mn-ea"/>
                    <a:cs typeface="+mn-cs"/>
                  </a:defRPr>
                </a:pPr>
                <a:r>
                  <a:rPr lang="en-US" sz="1400">
                    <a:solidFill>
                      <a:sysClr val="windowText" lastClr="000000"/>
                    </a:solidFill>
                  </a:rPr>
                  <a:t>dram bandwidth</a:t>
                </a:r>
              </a:p>
            </c:rich>
          </c:tx>
          <c:layout>
            <c:manualLayout>
              <c:xMode val="edge"/>
              <c:yMode val="edge"/>
              <c:x val="0.43168592064678046"/>
              <c:y val="0.92722424193945474"/>
            </c:manualLayout>
          </c:layout>
          <c:overlay val="0"/>
          <c:spPr>
            <a:noFill/>
            <a:ln>
              <a:noFill/>
            </a:ln>
            <a:effectLst/>
          </c:spPr>
          <c:txPr>
            <a:bodyPr rot="0" spcFirstLastPara="1" vertOverflow="ellipsis" vert="horz" wrap="square" anchor="ctr" anchorCtr="1"/>
            <a:lstStyle/>
            <a:p>
              <a:pPr>
                <a:defRPr sz="1400" b="0" i="0" u="none" strike="noStrike" kern="1200" cap="all"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spc="20" baseline="0">
                <a:solidFill>
                  <a:sysClr val="windowText" lastClr="000000"/>
                </a:solidFill>
                <a:latin typeface="+mn-lt"/>
                <a:ea typeface="+mn-ea"/>
                <a:cs typeface="+mn-cs"/>
              </a:defRPr>
            </a:pPr>
            <a:endParaRPr lang="en-US"/>
          </a:p>
        </c:txPr>
        <c:crossAx val="284290216"/>
        <c:crosses val="autoZero"/>
        <c:auto val="1"/>
        <c:lblAlgn val="ctr"/>
        <c:lblOffset val="100"/>
        <c:noMultiLvlLbl val="0"/>
      </c:catAx>
      <c:valAx>
        <c:axId val="284290216"/>
        <c:scaling>
          <c:orientation val="minMax"/>
          <c:min val="8"/>
        </c:scaling>
        <c:delete val="0"/>
        <c:axPos val="l"/>
        <c:majorGridlines>
          <c:spPr>
            <a:ln>
              <a:solidFill>
                <a:schemeClr val="dk1">
                  <a:lumMod val="15000"/>
                  <a:lumOff val="85000"/>
                </a:schemeClr>
              </a:solidFill>
            </a:ln>
            <a:effectLst/>
          </c:spPr>
        </c:majorGridlines>
        <c:title>
          <c:tx>
            <c:rich>
              <a:bodyPr rot="-5400000" spcFirstLastPara="1" vertOverflow="ellipsis" vert="horz" wrap="square" anchor="ctr" anchorCtr="1"/>
              <a:lstStyle/>
              <a:p>
                <a:pPr>
                  <a:defRPr sz="1400" b="0" i="0" u="none" strike="noStrike" kern="1200" cap="all" baseline="0">
                    <a:solidFill>
                      <a:sysClr val="windowText" lastClr="000000"/>
                    </a:solidFill>
                    <a:latin typeface="+mn-lt"/>
                    <a:ea typeface="+mn-ea"/>
                    <a:cs typeface="+mn-cs"/>
                  </a:defRPr>
                </a:pPr>
                <a:r>
                  <a:rPr lang="en-US" sz="1400">
                    <a:solidFill>
                      <a:sysClr val="windowText" lastClr="000000"/>
                    </a:solidFill>
                  </a:rPr>
                  <a:t>lateness ( % )</a:t>
                </a:r>
              </a:p>
            </c:rich>
          </c:tx>
          <c:layout>
            <c:manualLayout>
              <c:xMode val="edge"/>
              <c:yMode val="edge"/>
              <c:x val="3.8045303578758844E-4"/>
              <c:y val="0.30531384948043688"/>
            </c:manualLayout>
          </c:layout>
          <c:overlay val="0"/>
          <c:spPr>
            <a:noFill/>
            <a:ln>
              <a:noFill/>
            </a:ln>
            <a:effectLst/>
          </c:spPr>
          <c:txPr>
            <a:bodyPr rot="-5400000" spcFirstLastPara="1" vertOverflow="ellipsis" vert="horz" wrap="square" anchor="ctr" anchorCtr="1"/>
            <a:lstStyle/>
            <a:p>
              <a:pPr>
                <a:defRPr sz="1400" b="0" i="0" u="none" strike="noStrike" kern="1200" cap="all" baseline="0">
                  <a:solidFill>
                    <a:sysClr val="windowText" lastClr="000000"/>
                  </a:solidFill>
                  <a:latin typeface="+mn-lt"/>
                  <a:ea typeface="+mn-ea"/>
                  <a:cs typeface="+mn-cs"/>
                </a:defRPr>
              </a:pPr>
              <a:endParaRPr lang="en-US"/>
            </a:p>
          </c:txPr>
        </c:title>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spc="20" baseline="0">
                <a:solidFill>
                  <a:sysClr val="windowText" lastClr="000000"/>
                </a:solidFill>
                <a:latin typeface="+mn-lt"/>
                <a:ea typeface="+mn-ea"/>
                <a:cs typeface="+mn-cs"/>
              </a:defRPr>
            </a:pPr>
            <a:endParaRPr lang="en-US"/>
          </a:p>
        </c:txPr>
        <c:crossAx val="284285624"/>
        <c:crosses val="autoZero"/>
        <c:crossBetween val="between"/>
      </c:valAx>
      <c:spPr>
        <a:noFill/>
        <a:ln>
          <a:solidFill>
            <a:schemeClr val="tx1"/>
          </a:solidFill>
        </a:ln>
        <a:effectLst/>
      </c:spPr>
    </c:plotArea>
    <c:plotVisOnly val="1"/>
    <c:dispBlanksAs val="gap"/>
    <c:showDLblsOverMax val="0"/>
    <c:extLst/>
  </c:chart>
  <c:spPr>
    <a:solidFill>
      <a:schemeClr val="lt1"/>
    </a:solidFill>
    <a:ln w="9525" cap="flat" cmpd="sng" algn="ctr">
      <a:noFill/>
      <a:round/>
    </a:ln>
    <a:effectLst/>
  </c:spPr>
  <c:txPr>
    <a:bodyPr/>
    <a:lstStyle/>
    <a:p>
      <a:pPr>
        <a:defRPr/>
      </a:pPr>
      <a:endParaRPr lang="en-US"/>
    </a:p>
  </c:txPr>
  <c:externalData r:id="rId4">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8262174382777799E-2"/>
          <c:y val="0.11691413336385144"/>
          <c:w val="0.8898186680538327"/>
          <c:h val="0.63076776586148153"/>
        </c:manualLayout>
      </c:layout>
      <c:barChart>
        <c:barDir val="col"/>
        <c:grouping val="clustered"/>
        <c:varyColors val="0"/>
        <c:ser>
          <c:idx val="0"/>
          <c:order val="0"/>
          <c:tx>
            <c:strRef>
              <c:f>DIV32_L1D!$H$1</c:f>
              <c:strCache>
                <c:ptCount val="1"/>
                <c:pt idx="0">
                  <c:v>200 MT/s</c:v>
                </c:pt>
              </c:strCache>
            </c:strRef>
          </c:tx>
          <c:spPr>
            <a:solidFill>
              <a:srgbClr val="FF0000"/>
            </a:solidFill>
            <a:ln>
              <a:solidFill>
                <a:schemeClr val="tx1"/>
              </a:solidFill>
            </a:ln>
            <a:effectLst/>
          </c:spPr>
          <c:invertIfNegative val="0"/>
          <c:cat>
            <c:strRef>
              <c:f>DIV32_L1D!$A$2:$A$41</c:f>
              <c:strCache>
                <c:ptCount val="40"/>
                <c:pt idx="0">
                  <c:v>client_001</c:v>
                </c:pt>
                <c:pt idx="1">
                  <c:v>client_002</c:v>
                </c:pt>
                <c:pt idx="2">
                  <c:v>client_003</c:v>
                </c:pt>
                <c:pt idx="3">
                  <c:v>client_004</c:v>
                </c:pt>
                <c:pt idx="4">
                  <c:v>client_005</c:v>
                </c:pt>
                <c:pt idx="5">
                  <c:v>client_006</c:v>
                </c:pt>
                <c:pt idx="6">
                  <c:v>client_007</c:v>
                </c:pt>
                <c:pt idx="7">
                  <c:v>client_008</c:v>
                </c:pt>
                <c:pt idx="8">
                  <c:v>server_001</c:v>
                </c:pt>
                <c:pt idx="9">
                  <c:v>server_003</c:v>
                </c:pt>
                <c:pt idx="10">
                  <c:v>server_004</c:v>
                </c:pt>
                <c:pt idx="11">
                  <c:v>server_009</c:v>
                </c:pt>
                <c:pt idx="12">
                  <c:v>server_010</c:v>
                </c:pt>
                <c:pt idx="13">
                  <c:v>server_011</c:v>
                </c:pt>
                <c:pt idx="14">
                  <c:v>server_012</c:v>
                </c:pt>
                <c:pt idx="15">
                  <c:v>server_013</c:v>
                </c:pt>
                <c:pt idx="16">
                  <c:v>server_014</c:v>
                </c:pt>
                <c:pt idx="17">
                  <c:v>server_016</c:v>
                </c:pt>
                <c:pt idx="18">
                  <c:v>server_017</c:v>
                </c:pt>
                <c:pt idx="19">
                  <c:v>server_018</c:v>
                </c:pt>
                <c:pt idx="20">
                  <c:v>server_019</c:v>
                </c:pt>
                <c:pt idx="21">
                  <c:v>server_020</c:v>
                </c:pt>
                <c:pt idx="22">
                  <c:v>server_021</c:v>
                </c:pt>
                <c:pt idx="23">
                  <c:v>server_022</c:v>
                </c:pt>
                <c:pt idx="24">
                  <c:v>server_023</c:v>
                </c:pt>
                <c:pt idx="25">
                  <c:v>server_024</c:v>
                </c:pt>
                <c:pt idx="26">
                  <c:v>server_025</c:v>
                </c:pt>
                <c:pt idx="27">
                  <c:v>server_026</c:v>
                </c:pt>
                <c:pt idx="28">
                  <c:v>server_027</c:v>
                </c:pt>
                <c:pt idx="29">
                  <c:v>server_028</c:v>
                </c:pt>
                <c:pt idx="30">
                  <c:v>server_029</c:v>
                </c:pt>
                <c:pt idx="31">
                  <c:v>server_030</c:v>
                </c:pt>
                <c:pt idx="32">
                  <c:v>server_031</c:v>
                </c:pt>
                <c:pt idx="33">
                  <c:v>server_032</c:v>
                </c:pt>
                <c:pt idx="34">
                  <c:v>server_033</c:v>
                </c:pt>
                <c:pt idx="35">
                  <c:v>server_034</c:v>
                </c:pt>
                <c:pt idx="36">
                  <c:v>server_035</c:v>
                </c:pt>
                <c:pt idx="37">
                  <c:v>server_037</c:v>
                </c:pt>
                <c:pt idx="38">
                  <c:v>server_038</c:v>
                </c:pt>
                <c:pt idx="39">
                  <c:v>Mean</c:v>
                </c:pt>
              </c:strCache>
            </c:strRef>
          </c:cat>
          <c:val>
            <c:numRef>
              <c:f>DIV32_L1D!$H$2:$H$41</c:f>
              <c:numCache>
                <c:formatCode>General</c:formatCode>
                <c:ptCount val="40"/>
                <c:pt idx="0">
                  <c:v>2.54</c:v>
                </c:pt>
                <c:pt idx="1">
                  <c:v>2.08</c:v>
                </c:pt>
                <c:pt idx="2">
                  <c:v>3.22</c:v>
                </c:pt>
                <c:pt idx="3">
                  <c:v>3.02</c:v>
                </c:pt>
                <c:pt idx="4">
                  <c:v>5.0999999999999996</c:v>
                </c:pt>
                <c:pt idx="5">
                  <c:v>24.59</c:v>
                </c:pt>
                <c:pt idx="6">
                  <c:v>2.54</c:v>
                </c:pt>
                <c:pt idx="7">
                  <c:v>2.16</c:v>
                </c:pt>
                <c:pt idx="8">
                  <c:v>5.95</c:v>
                </c:pt>
                <c:pt idx="9">
                  <c:v>3.07</c:v>
                </c:pt>
                <c:pt idx="10">
                  <c:v>2.79</c:v>
                </c:pt>
                <c:pt idx="11">
                  <c:v>2.96</c:v>
                </c:pt>
                <c:pt idx="12">
                  <c:v>6.17</c:v>
                </c:pt>
                <c:pt idx="13">
                  <c:v>6.4</c:v>
                </c:pt>
                <c:pt idx="14">
                  <c:v>5.98</c:v>
                </c:pt>
                <c:pt idx="15">
                  <c:v>6.77</c:v>
                </c:pt>
                <c:pt idx="16">
                  <c:v>41.84</c:v>
                </c:pt>
                <c:pt idx="17">
                  <c:v>24.27</c:v>
                </c:pt>
                <c:pt idx="18">
                  <c:v>47.52</c:v>
                </c:pt>
                <c:pt idx="19">
                  <c:v>36.93</c:v>
                </c:pt>
                <c:pt idx="20">
                  <c:v>48.17</c:v>
                </c:pt>
                <c:pt idx="21">
                  <c:v>42.29</c:v>
                </c:pt>
                <c:pt idx="22">
                  <c:v>37.9</c:v>
                </c:pt>
                <c:pt idx="23">
                  <c:v>47.98</c:v>
                </c:pt>
                <c:pt idx="24">
                  <c:v>24.84</c:v>
                </c:pt>
                <c:pt idx="25">
                  <c:v>24.84</c:v>
                </c:pt>
                <c:pt idx="26">
                  <c:v>12.39</c:v>
                </c:pt>
                <c:pt idx="27">
                  <c:v>20.88</c:v>
                </c:pt>
                <c:pt idx="28">
                  <c:v>13.11</c:v>
                </c:pt>
                <c:pt idx="29">
                  <c:v>9.3800000000000008</c:v>
                </c:pt>
                <c:pt idx="30">
                  <c:v>9.8800000000000008</c:v>
                </c:pt>
                <c:pt idx="31">
                  <c:v>10.41</c:v>
                </c:pt>
                <c:pt idx="32">
                  <c:v>22.09</c:v>
                </c:pt>
                <c:pt idx="33">
                  <c:v>6.33</c:v>
                </c:pt>
                <c:pt idx="34">
                  <c:v>1.29</c:v>
                </c:pt>
                <c:pt idx="35">
                  <c:v>1.07</c:v>
                </c:pt>
                <c:pt idx="36">
                  <c:v>1.72</c:v>
                </c:pt>
                <c:pt idx="37">
                  <c:v>2.79</c:v>
                </c:pt>
                <c:pt idx="38">
                  <c:v>3.49</c:v>
                </c:pt>
                <c:pt idx="39">
                  <c:v>14.79</c:v>
                </c:pt>
              </c:numCache>
            </c:numRef>
          </c:val>
          <c:extLst>
            <c:ext xmlns:c16="http://schemas.microsoft.com/office/drawing/2014/chart" uri="{C3380CC4-5D6E-409C-BE32-E72D297353CC}">
              <c16:uniqueId val="{00000000-7838-4C66-B842-8FF2C5003971}"/>
            </c:ext>
          </c:extLst>
        </c:ser>
        <c:ser>
          <c:idx val="1"/>
          <c:order val="1"/>
          <c:tx>
            <c:strRef>
              <c:f>DIV32_L1D!$I$1</c:f>
              <c:strCache>
                <c:ptCount val="1"/>
                <c:pt idx="0">
                  <c:v>6400 MT/s</c:v>
                </c:pt>
              </c:strCache>
            </c:strRef>
          </c:tx>
          <c:spPr>
            <a:solidFill>
              <a:srgbClr val="ED7D31">
                <a:lumMod val="40000"/>
                <a:lumOff val="60000"/>
              </a:srgbClr>
            </a:solidFill>
            <a:ln>
              <a:solidFill>
                <a:sysClr val="windowText" lastClr="000000"/>
              </a:solidFill>
            </a:ln>
            <a:effectLst/>
          </c:spPr>
          <c:invertIfNegative val="0"/>
          <c:cat>
            <c:strRef>
              <c:f>DIV32_L1D!$A$2:$A$41</c:f>
              <c:strCache>
                <c:ptCount val="40"/>
                <c:pt idx="0">
                  <c:v>client_001</c:v>
                </c:pt>
                <c:pt idx="1">
                  <c:v>client_002</c:v>
                </c:pt>
                <c:pt idx="2">
                  <c:v>client_003</c:v>
                </c:pt>
                <c:pt idx="3">
                  <c:v>client_004</c:v>
                </c:pt>
                <c:pt idx="4">
                  <c:v>client_005</c:v>
                </c:pt>
                <c:pt idx="5">
                  <c:v>client_006</c:v>
                </c:pt>
                <c:pt idx="6">
                  <c:v>client_007</c:v>
                </c:pt>
                <c:pt idx="7">
                  <c:v>client_008</c:v>
                </c:pt>
                <c:pt idx="8">
                  <c:v>server_001</c:v>
                </c:pt>
                <c:pt idx="9">
                  <c:v>server_003</c:v>
                </c:pt>
                <c:pt idx="10">
                  <c:v>server_004</c:v>
                </c:pt>
                <c:pt idx="11">
                  <c:v>server_009</c:v>
                </c:pt>
                <c:pt idx="12">
                  <c:v>server_010</c:v>
                </c:pt>
                <c:pt idx="13">
                  <c:v>server_011</c:v>
                </c:pt>
                <c:pt idx="14">
                  <c:v>server_012</c:v>
                </c:pt>
                <c:pt idx="15">
                  <c:v>server_013</c:v>
                </c:pt>
                <c:pt idx="16">
                  <c:v>server_014</c:v>
                </c:pt>
                <c:pt idx="17">
                  <c:v>server_016</c:v>
                </c:pt>
                <c:pt idx="18">
                  <c:v>server_017</c:v>
                </c:pt>
                <c:pt idx="19">
                  <c:v>server_018</c:v>
                </c:pt>
                <c:pt idx="20">
                  <c:v>server_019</c:v>
                </c:pt>
                <c:pt idx="21">
                  <c:v>server_020</c:v>
                </c:pt>
                <c:pt idx="22">
                  <c:v>server_021</c:v>
                </c:pt>
                <c:pt idx="23">
                  <c:v>server_022</c:v>
                </c:pt>
                <c:pt idx="24">
                  <c:v>server_023</c:v>
                </c:pt>
                <c:pt idx="25">
                  <c:v>server_024</c:v>
                </c:pt>
                <c:pt idx="26">
                  <c:v>server_025</c:v>
                </c:pt>
                <c:pt idx="27">
                  <c:v>server_026</c:v>
                </c:pt>
                <c:pt idx="28">
                  <c:v>server_027</c:v>
                </c:pt>
                <c:pt idx="29">
                  <c:v>server_028</c:v>
                </c:pt>
                <c:pt idx="30">
                  <c:v>server_029</c:v>
                </c:pt>
                <c:pt idx="31">
                  <c:v>server_030</c:v>
                </c:pt>
                <c:pt idx="32">
                  <c:v>server_031</c:v>
                </c:pt>
                <c:pt idx="33">
                  <c:v>server_032</c:v>
                </c:pt>
                <c:pt idx="34">
                  <c:v>server_033</c:v>
                </c:pt>
                <c:pt idx="35">
                  <c:v>server_034</c:v>
                </c:pt>
                <c:pt idx="36">
                  <c:v>server_035</c:v>
                </c:pt>
                <c:pt idx="37">
                  <c:v>server_037</c:v>
                </c:pt>
                <c:pt idx="38">
                  <c:v>server_038</c:v>
                </c:pt>
                <c:pt idx="39">
                  <c:v>Mean</c:v>
                </c:pt>
              </c:strCache>
            </c:strRef>
          </c:cat>
          <c:val>
            <c:numRef>
              <c:f>DIV32_L1D!$I$2:$I$41</c:f>
              <c:numCache>
                <c:formatCode>General</c:formatCode>
                <c:ptCount val="40"/>
                <c:pt idx="0">
                  <c:v>2.21</c:v>
                </c:pt>
                <c:pt idx="1">
                  <c:v>2.06</c:v>
                </c:pt>
                <c:pt idx="2">
                  <c:v>2.95</c:v>
                </c:pt>
                <c:pt idx="3">
                  <c:v>2.41</c:v>
                </c:pt>
                <c:pt idx="4">
                  <c:v>2.84</c:v>
                </c:pt>
                <c:pt idx="5">
                  <c:v>22.99</c:v>
                </c:pt>
                <c:pt idx="6">
                  <c:v>2.4</c:v>
                </c:pt>
                <c:pt idx="7">
                  <c:v>1.52</c:v>
                </c:pt>
                <c:pt idx="8">
                  <c:v>5.1100000000000003</c:v>
                </c:pt>
                <c:pt idx="9">
                  <c:v>2.72</c:v>
                </c:pt>
                <c:pt idx="10">
                  <c:v>2.74</c:v>
                </c:pt>
                <c:pt idx="11">
                  <c:v>2.91</c:v>
                </c:pt>
                <c:pt idx="12">
                  <c:v>5.99</c:v>
                </c:pt>
                <c:pt idx="13">
                  <c:v>6.15</c:v>
                </c:pt>
                <c:pt idx="14">
                  <c:v>5.83</c:v>
                </c:pt>
                <c:pt idx="15">
                  <c:v>6.52</c:v>
                </c:pt>
                <c:pt idx="16">
                  <c:v>33.76</c:v>
                </c:pt>
                <c:pt idx="17">
                  <c:v>23.2</c:v>
                </c:pt>
                <c:pt idx="18">
                  <c:v>12.63</c:v>
                </c:pt>
                <c:pt idx="19">
                  <c:v>6.47</c:v>
                </c:pt>
                <c:pt idx="20">
                  <c:v>12.99</c:v>
                </c:pt>
                <c:pt idx="21">
                  <c:v>3.04</c:v>
                </c:pt>
                <c:pt idx="22">
                  <c:v>3.55</c:v>
                </c:pt>
                <c:pt idx="23">
                  <c:v>13.01</c:v>
                </c:pt>
                <c:pt idx="24">
                  <c:v>23.77</c:v>
                </c:pt>
                <c:pt idx="25">
                  <c:v>23.79</c:v>
                </c:pt>
                <c:pt idx="26">
                  <c:v>11.49</c:v>
                </c:pt>
                <c:pt idx="27">
                  <c:v>20.010000000000002</c:v>
                </c:pt>
                <c:pt idx="28">
                  <c:v>12.37</c:v>
                </c:pt>
                <c:pt idx="29">
                  <c:v>8.7200000000000006</c:v>
                </c:pt>
                <c:pt idx="30">
                  <c:v>9.16</c:v>
                </c:pt>
                <c:pt idx="31">
                  <c:v>9.94</c:v>
                </c:pt>
                <c:pt idx="32">
                  <c:v>20.38</c:v>
                </c:pt>
                <c:pt idx="33">
                  <c:v>3.81</c:v>
                </c:pt>
                <c:pt idx="34">
                  <c:v>0.86</c:v>
                </c:pt>
                <c:pt idx="35">
                  <c:v>0.67</c:v>
                </c:pt>
                <c:pt idx="36">
                  <c:v>1.1499999999999999</c:v>
                </c:pt>
                <c:pt idx="37">
                  <c:v>1.1399999999999999</c:v>
                </c:pt>
                <c:pt idx="38">
                  <c:v>1.47</c:v>
                </c:pt>
                <c:pt idx="39">
                  <c:v>8.58</c:v>
                </c:pt>
              </c:numCache>
            </c:numRef>
          </c:val>
          <c:extLst>
            <c:ext xmlns:c16="http://schemas.microsoft.com/office/drawing/2014/chart" uri="{C3380CC4-5D6E-409C-BE32-E72D297353CC}">
              <c16:uniqueId val="{00000001-7838-4C66-B842-8FF2C5003971}"/>
            </c:ext>
          </c:extLst>
        </c:ser>
        <c:dLbls>
          <c:showLegendKey val="0"/>
          <c:showVal val="0"/>
          <c:showCatName val="0"/>
          <c:showSerName val="0"/>
          <c:showPercent val="0"/>
          <c:showBubbleSize val="0"/>
        </c:dLbls>
        <c:gapWidth val="100"/>
        <c:overlap val="-24"/>
        <c:axId val="172606912"/>
        <c:axId val="172602648"/>
      </c:barChart>
      <c:catAx>
        <c:axId val="172606912"/>
        <c:scaling>
          <c:orientation val="minMax"/>
        </c:scaling>
        <c:delete val="0"/>
        <c:axPos val="b"/>
        <c:title>
          <c:tx>
            <c:rich>
              <a:bodyPr rot="0" spcFirstLastPara="1" vertOverflow="ellipsis" vert="horz" wrap="square" anchor="ctr" anchorCtr="1"/>
              <a:lstStyle/>
              <a:p>
                <a:pPr>
                  <a:defRPr sz="1400" b="0" i="0" u="none" strike="noStrike" kern="1200" baseline="0">
                    <a:solidFill>
                      <a:sysClr val="windowText" lastClr="000000"/>
                    </a:solidFill>
                    <a:latin typeface="Arial" panose="020B0604020202020204" pitchFamily="34" charset="0"/>
                    <a:ea typeface="+mn-ea"/>
                    <a:cs typeface="Arial" panose="020B0604020202020204" pitchFamily="34" charset="0"/>
                  </a:defRPr>
                </a:pPr>
                <a:r>
                  <a:rPr lang="en-US" sz="1400"/>
                  <a:t>Benchmarks</a:t>
                </a:r>
              </a:p>
            </c:rich>
          </c:tx>
          <c:layout>
            <c:manualLayout>
              <c:xMode val="edge"/>
              <c:yMode val="edge"/>
              <c:x val="0.44947197681496109"/>
              <c:y val="0.94585319543968427"/>
            </c:manualLayout>
          </c:layout>
          <c:overlay val="0"/>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5400000" spcFirstLastPara="1" vertOverflow="ellipsis" wrap="square" anchor="ctr" anchorCtr="1"/>
          <a:lstStyle/>
          <a:p>
            <a:pPr>
              <a:defRPr sz="105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172602648"/>
        <c:crosses val="autoZero"/>
        <c:auto val="1"/>
        <c:lblAlgn val="ctr"/>
        <c:lblOffset val="100"/>
        <c:noMultiLvlLbl val="0"/>
      </c:catAx>
      <c:valAx>
        <c:axId val="172602648"/>
        <c:scaling>
          <c:orientation val="minMax"/>
          <c:max val="50"/>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ysClr val="windowText" lastClr="000000"/>
                    </a:solidFill>
                    <a:latin typeface="Arial" panose="020B0604020202020204" pitchFamily="34" charset="0"/>
                    <a:ea typeface="+mn-ea"/>
                    <a:cs typeface="Arial" panose="020B0604020202020204" pitchFamily="34" charset="0"/>
                  </a:defRPr>
                </a:pPr>
                <a:r>
                  <a:rPr lang="en-US" sz="1400"/>
                  <a:t>Lateness ( % )</a:t>
                </a:r>
              </a:p>
            </c:rich>
          </c:tx>
          <c:layout>
            <c:manualLayout>
              <c:xMode val="edge"/>
              <c:yMode val="edge"/>
              <c:x val="4.3167447266809889E-4"/>
              <c:y val="0.27940847784816275"/>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172606912"/>
        <c:crosses val="autoZero"/>
        <c:crossBetween val="between"/>
      </c:valAx>
      <c:spPr>
        <a:noFill/>
        <a:ln>
          <a:solidFill>
            <a:schemeClr val="tx1"/>
          </a:solidFill>
        </a:ln>
        <a:effectLst/>
      </c:spPr>
    </c:plotArea>
    <c:legend>
      <c:legendPos val="t"/>
      <c:layout>
        <c:manualLayout>
          <c:xMode val="edge"/>
          <c:yMode val="edge"/>
          <c:x val="0.36093916031993734"/>
          <c:y val="4.1953538714909935E-2"/>
          <c:w val="0.29347609583894646"/>
          <c:h val="5.6988457582605755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showDLblsOverMax val="0"/>
    <c:extLst/>
  </c:chart>
  <c:spPr>
    <a:noFill/>
    <a:ln>
      <a:noFill/>
    </a:ln>
    <a:effectLst/>
  </c:spPr>
  <c:txPr>
    <a:bodyPr/>
    <a:lstStyle/>
    <a:p>
      <a:pPr>
        <a:defRPr/>
      </a:pPr>
      <a:endParaRPr lang="en-US"/>
    </a:p>
  </c:txPr>
  <c:externalData r:id="rId4">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087726364377369"/>
          <c:y val="0.12017281853285942"/>
          <c:w val="0.85714708060798717"/>
          <c:h val="0.69901081201773207"/>
        </c:manualLayout>
      </c:layout>
      <c:lineChart>
        <c:grouping val="standard"/>
        <c:varyColors val="0"/>
        <c:ser>
          <c:idx val="0"/>
          <c:order val="0"/>
          <c:tx>
            <c:strRef>
              <c:f>overall!$B$1</c:f>
              <c:strCache>
                <c:ptCount val="1"/>
                <c:pt idx="0">
                  <c:v>all benchmarks</c:v>
                </c:pt>
              </c:strCache>
            </c:strRef>
          </c:tx>
          <c:spPr>
            <a:ln w="22225" cap="rnd" cmpd="sng" algn="ctr">
              <a:solidFill>
                <a:srgbClr val="ED7D31"/>
              </a:solidFill>
              <a:round/>
            </a:ln>
            <a:effectLst/>
          </c:spPr>
          <c:marker>
            <c:symbol val="diamond"/>
            <c:size val="8"/>
            <c:spPr>
              <a:solidFill>
                <a:sysClr val="windowText" lastClr="000000"/>
              </a:solidFill>
              <a:ln w="9525" cap="flat" cmpd="sng" algn="ctr">
                <a:solidFill>
                  <a:srgbClr val="FFC000"/>
                </a:solidFill>
                <a:round/>
              </a:ln>
              <a:effectLst/>
            </c:spPr>
          </c:marker>
          <c:dLbls>
            <c:spPr>
              <a:noFill/>
              <a:ln>
                <a:noFill/>
              </a:ln>
              <a:effectLst/>
            </c:spPr>
            <c:txPr>
              <a:bodyPr rot="0" spcFirstLastPara="1" vertOverflow="ellipsis" vert="horz" wrap="square" lIns="38100" tIns="19050" rIns="38100" bIns="19050" anchor="b" anchorCtr="1">
                <a:spAutoFit/>
              </a:bodyPr>
              <a:lstStyle/>
              <a:p>
                <a:pPr>
                  <a:defRPr sz="1200" b="0" i="0" u="none" strike="noStrike" kern="1200" baseline="0">
                    <a:solidFill>
                      <a:schemeClr val="tx1"/>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strRef>
              <c:f>overall!$A$2:$A$7</c:f>
              <c:strCache>
                <c:ptCount val="6"/>
                <c:pt idx="0">
                  <c:v>6400 MT/s</c:v>
                </c:pt>
                <c:pt idx="1">
                  <c:v>1600 MT/s</c:v>
                </c:pt>
                <c:pt idx="2">
                  <c:v>800 MT/s</c:v>
                </c:pt>
                <c:pt idx="3">
                  <c:v>533 MT/s</c:v>
                </c:pt>
                <c:pt idx="4">
                  <c:v>400 MT/s</c:v>
                </c:pt>
                <c:pt idx="5">
                  <c:v>200 MT/s</c:v>
                </c:pt>
              </c:strCache>
            </c:strRef>
          </c:cat>
          <c:val>
            <c:numRef>
              <c:f>overall!$B$2:$B$7</c:f>
              <c:numCache>
                <c:formatCode>General</c:formatCode>
                <c:ptCount val="6"/>
                <c:pt idx="0">
                  <c:v>8.58</c:v>
                </c:pt>
                <c:pt idx="1">
                  <c:v>9.2200000000000006</c:v>
                </c:pt>
                <c:pt idx="2">
                  <c:v>9.9499999999999993</c:v>
                </c:pt>
                <c:pt idx="3">
                  <c:v>10.17</c:v>
                </c:pt>
                <c:pt idx="4">
                  <c:v>14.01</c:v>
                </c:pt>
                <c:pt idx="5">
                  <c:v>14.79</c:v>
                </c:pt>
              </c:numCache>
            </c:numRef>
          </c:val>
          <c:smooth val="0"/>
          <c:extLst>
            <c:ext xmlns:c16="http://schemas.microsoft.com/office/drawing/2014/chart" uri="{C3380CC4-5D6E-409C-BE32-E72D297353CC}">
              <c16:uniqueId val="{00000000-0451-412F-B3FA-E8FF2172BD87}"/>
            </c:ext>
          </c:extLst>
        </c:ser>
        <c:ser>
          <c:idx val="1"/>
          <c:order val="1"/>
          <c:tx>
            <c:strRef>
              <c:f>overall!$C$1</c:f>
              <c:strCache>
                <c:ptCount val="1"/>
                <c:pt idx="0">
                  <c:v>benchmarks with lateness &gt; 10 %</c:v>
                </c:pt>
              </c:strCache>
            </c:strRef>
          </c:tx>
          <c:spPr>
            <a:ln w="22225" cap="rnd" cmpd="sng" algn="ctr">
              <a:solidFill>
                <a:srgbClr val="FF0000"/>
              </a:solidFill>
              <a:round/>
            </a:ln>
            <a:effectLst/>
          </c:spPr>
          <c:marker>
            <c:symbol val="diamond"/>
            <c:size val="8"/>
            <c:spPr>
              <a:solidFill>
                <a:sysClr val="windowText" lastClr="000000"/>
              </a:solidFill>
              <a:ln w="9525" cap="flat" cmpd="sng" algn="ctr">
                <a:solidFill>
                  <a:srgbClr val="FF0000"/>
                </a:solidFill>
                <a:round/>
              </a:ln>
              <a:effectLst/>
            </c:spPr>
          </c:marker>
          <c:dLbls>
            <c:dLbl>
              <c:idx val="3"/>
              <c:layout>
                <c:manualLayout>
                  <c:x val="-6.2413096936236596E-2"/>
                  <c:y val="-5.695854187705318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451-412F-B3FA-E8FF2172BD87}"/>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overall!$A$2:$A$7</c:f>
              <c:strCache>
                <c:ptCount val="6"/>
                <c:pt idx="0">
                  <c:v>6400 MT/s</c:v>
                </c:pt>
                <c:pt idx="1">
                  <c:v>1600 MT/s</c:v>
                </c:pt>
                <c:pt idx="2">
                  <c:v>800 MT/s</c:v>
                </c:pt>
                <c:pt idx="3">
                  <c:v>533 MT/s</c:v>
                </c:pt>
                <c:pt idx="4">
                  <c:v>400 MT/s</c:v>
                </c:pt>
                <c:pt idx="5">
                  <c:v>200 MT/s</c:v>
                </c:pt>
              </c:strCache>
            </c:strRef>
          </c:cat>
          <c:val>
            <c:numRef>
              <c:f>overall!$C$2:$C$7</c:f>
              <c:numCache>
                <c:formatCode>General</c:formatCode>
                <c:ptCount val="6"/>
                <c:pt idx="0">
                  <c:v>15.84</c:v>
                </c:pt>
                <c:pt idx="1">
                  <c:v>17.149999999999999</c:v>
                </c:pt>
                <c:pt idx="2">
                  <c:v>18.5</c:v>
                </c:pt>
                <c:pt idx="3">
                  <c:v>19.03</c:v>
                </c:pt>
                <c:pt idx="4">
                  <c:v>28.32</c:v>
                </c:pt>
                <c:pt idx="5">
                  <c:v>30</c:v>
                </c:pt>
              </c:numCache>
            </c:numRef>
          </c:val>
          <c:smooth val="0"/>
          <c:extLst>
            <c:ext xmlns:c16="http://schemas.microsoft.com/office/drawing/2014/chart" uri="{C3380CC4-5D6E-409C-BE32-E72D297353CC}">
              <c16:uniqueId val="{00000001-0451-412F-B3FA-E8FF2172BD87}"/>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marker val="1"/>
        <c:smooth val="0"/>
        <c:axId val="284285624"/>
        <c:axId val="284290216"/>
      </c:lineChart>
      <c:catAx>
        <c:axId val="284285624"/>
        <c:scaling>
          <c:orientation val="minMax"/>
        </c:scaling>
        <c:delete val="0"/>
        <c:axPos val="b"/>
        <c:title>
          <c:tx>
            <c:rich>
              <a:bodyPr rot="0" spcFirstLastPara="1" vertOverflow="ellipsis" vert="horz" wrap="square" anchor="ctr" anchorCtr="1"/>
              <a:lstStyle/>
              <a:p>
                <a:pPr>
                  <a:defRPr sz="1400" b="0" i="0" u="none" strike="noStrike" kern="1200" cap="all" baseline="0">
                    <a:solidFill>
                      <a:sysClr val="windowText" lastClr="000000"/>
                    </a:solidFill>
                    <a:latin typeface="+mn-lt"/>
                    <a:ea typeface="+mn-ea"/>
                    <a:cs typeface="+mn-cs"/>
                  </a:defRPr>
                </a:pPr>
                <a:r>
                  <a:rPr lang="en-US" sz="1400"/>
                  <a:t>dram</a:t>
                </a:r>
                <a:r>
                  <a:rPr lang="en-US" sz="1400" baseline="0"/>
                  <a:t> bandwidth</a:t>
                </a:r>
                <a:endParaRPr lang="en-US" sz="1400"/>
              </a:p>
            </c:rich>
          </c:tx>
          <c:layout>
            <c:manualLayout>
              <c:xMode val="edge"/>
              <c:yMode val="edge"/>
              <c:x val="0.36167049871595486"/>
              <c:y val="0.93201256197489035"/>
            </c:manualLayout>
          </c:layout>
          <c:overlay val="0"/>
          <c:spPr>
            <a:noFill/>
            <a:ln>
              <a:noFill/>
            </a:ln>
            <a:effectLst/>
          </c:spPr>
          <c:txPr>
            <a:bodyPr rot="0" spcFirstLastPara="1" vertOverflow="ellipsis" vert="horz" wrap="square" anchor="ctr" anchorCtr="1"/>
            <a:lstStyle/>
            <a:p>
              <a:pPr>
                <a:defRPr sz="1400" b="0" i="0" u="none" strike="noStrike" kern="1200" cap="all"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spc="20" baseline="0">
                <a:solidFill>
                  <a:sysClr val="windowText" lastClr="000000"/>
                </a:solidFill>
                <a:latin typeface="+mn-lt"/>
                <a:ea typeface="+mn-ea"/>
                <a:cs typeface="+mn-cs"/>
              </a:defRPr>
            </a:pPr>
            <a:endParaRPr lang="en-US"/>
          </a:p>
        </c:txPr>
        <c:crossAx val="284290216"/>
        <c:crosses val="autoZero"/>
        <c:auto val="1"/>
        <c:lblAlgn val="ctr"/>
        <c:lblOffset val="100"/>
        <c:noMultiLvlLbl val="0"/>
      </c:catAx>
      <c:valAx>
        <c:axId val="284290216"/>
        <c:scaling>
          <c:orientation val="minMax"/>
          <c:min val="5"/>
        </c:scaling>
        <c:delete val="0"/>
        <c:axPos val="l"/>
        <c:majorGridlines>
          <c:spPr>
            <a:ln>
              <a:solidFill>
                <a:schemeClr val="dk1">
                  <a:lumMod val="15000"/>
                  <a:lumOff val="85000"/>
                </a:schemeClr>
              </a:solidFill>
            </a:ln>
            <a:effectLst/>
          </c:spPr>
        </c:majorGridlines>
        <c:title>
          <c:tx>
            <c:rich>
              <a:bodyPr rot="-5400000" spcFirstLastPara="1" vertOverflow="ellipsis" vert="horz" wrap="square" anchor="ctr" anchorCtr="1"/>
              <a:lstStyle/>
              <a:p>
                <a:pPr>
                  <a:defRPr sz="1400" b="0" i="0" u="none" strike="noStrike" kern="1200" cap="all" baseline="0">
                    <a:solidFill>
                      <a:sysClr val="windowText" lastClr="000000"/>
                    </a:solidFill>
                    <a:latin typeface="+mn-lt"/>
                    <a:ea typeface="+mn-ea"/>
                    <a:cs typeface="+mn-cs"/>
                  </a:defRPr>
                </a:pPr>
                <a:r>
                  <a:rPr lang="en-US" sz="1400"/>
                  <a:t>lateness ( % )</a:t>
                </a:r>
              </a:p>
            </c:rich>
          </c:tx>
          <c:layout>
            <c:manualLayout>
              <c:xMode val="edge"/>
              <c:yMode val="edge"/>
              <c:x val="0"/>
              <c:y val="0.36543951797116148"/>
            </c:manualLayout>
          </c:layout>
          <c:overlay val="0"/>
          <c:spPr>
            <a:noFill/>
            <a:ln>
              <a:noFill/>
            </a:ln>
            <a:effectLst/>
          </c:spPr>
          <c:txPr>
            <a:bodyPr rot="-5400000" spcFirstLastPara="1" vertOverflow="ellipsis" vert="horz" wrap="square" anchor="ctr" anchorCtr="1"/>
            <a:lstStyle/>
            <a:p>
              <a:pPr>
                <a:defRPr sz="1400" b="0" i="0" u="none" strike="noStrike" kern="1200" cap="all" baseline="0">
                  <a:solidFill>
                    <a:sysClr val="windowText" lastClr="000000"/>
                  </a:solidFill>
                  <a:latin typeface="+mn-lt"/>
                  <a:ea typeface="+mn-ea"/>
                  <a:cs typeface="+mn-cs"/>
                </a:defRPr>
              </a:pPr>
              <a:endParaRPr lang="en-US"/>
            </a:p>
          </c:txPr>
        </c:title>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spc="20" baseline="0">
                <a:solidFill>
                  <a:sysClr val="windowText" lastClr="000000"/>
                </a:solidFill>
                <a:latin typeface="+mn-lt"/>
                <a:ea typeface="+mn-ea"/>
                <a:cs typeface="+mn-cs"/>
              </a:defRPr>
            </a:pPr>
            <a:endParaRPr lang="en-US"/>
          </a:p>
        </c:txPr>
        <c:crossAx val="284285624"/>
        <c:crosses val="autoZero"/>
        <c:crossBetween val="between"/>
      </c:valAx>
      <c:spPr>
        <a:noFill/>
        <a:ln>
          <a:solidFill>
            <a:schemeClr val="tx1"/>
          </a:solid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showDLblsOverMax val="0"/>
    <c:extLst/>
  </c:chart>
  <c:spPr>
    <a:solidFill>
      <a:schemeClr val="lt1"/>
    </a:solidFill>
    <a:ln w="9525" cap="flat" cmpd="sng" algn="ctr">
      <a:noFill/>
      <a:round/>
    </a:ln>
    <a:effectLst/>
  </c:spPr>
  <c:txPr>
    <a:bodyPr/>
    <a:lstStyle/>
    <a:p>
      <a:pPr>
        <a:defRPr/>
      </a:pPr>
      <a:endParaRPr lang="en-US"/>
    </a:p>
  </c:txPr>
  <c:externalData r:id="rId4">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cap="none" spc="20" baseline="0">
                <a:solidFill>
                  <a:schemeClr val="tx1"/>
                </a:solidFill>
                <a:latin typeface="+mn-lt"/>
                <a:ea typeface="+mn-ea"/>
                <a:cs typeface="+mn-cs"/>
              </a:defRPr>
            </a:pPr>
            <a:r>
              <a:rPr lang="en-US" dirty="0">
                <a:solidFill>
                  <a:schemeClr val="tx1"/>
                </a:solidFill>
              </a:rPr>
              <a:t>SPEC CPU</a:t>
            </a:r>
            <a:r>
              <a:rPr lang="en-US" baseline="0" dirty="0">
                <a:solidFill>
                  <a:schemeClr val="tx1"/>
                </a:solidFill>
              </a:rPr>
              <a:t> 2017</a:t>
            </a:r>
            <a:endParaRPr lang="en-US" dirty="0">
              <a:solidFill>
                <a:schemeClr val="tx1"/>
              </a:solidFill>
            </a:endParaRPr>
          </a:p>
        </c:rich>
      </c:tx>
      <c:layout>
        <c:manualLayout>
          <c:xMode val="edge"/>
          <c:yMode val="edge"/>
          <c:x val="0.37992466485827153"/>
          <c:y val="4.4785235401071176E-2"/>
        </c:manualLayout>
      </c:layout>
      <c:overlay val="0"/>
      <c:spPr>
        <a:noFill/>
        <a:ln>
          <a:noFill/>
        </a:ln>
        <a:effectLst/>
      </c:spPr>
      <c:txPr>
        <a:bodyPr rot="0" spcFirstLastPara="1" vertOverflow="ellipsis" vert="horz" wrap="square" anchor="ctr" anchorCtr="1"/>
        <a:lstStyle/>
        <a:p>
          <a:pPr>
            <a:defRPr sz="1400" b="0" i="0" u="none" strike="noStrike" kern="1200" cap="none" spc="20" baseline="0">
              <a:solidFill>
                <a:schemeClr val="tx1"/>
              </a:solidFill>
              <a:latin typeface="+mn-lt"/>
              <a:ea typeface="+mn-ea"/>
              <a:cs typeface="+mn-cs"/>
            </a:defRPr>
          </a:pPr>
          <a:endParaRPr lang="en-US"/>
        </a:p>
      </c:txPr>
    </c:title>
    <c:autoTitleDeleted val="0"/>
    <c:plotArea>
      <c:layout/>
      <c:lineChart>
        <c:grouping val="standard"/>
        <c:varyColors val="0"/>
        <c:ser>
          <c:idx val="0"/>
          <c:order val="0"/>
          <c:tx>
            <c:strRef>
              <c:f>Sheet6!$B$1</c:f>
              <c:strCache>
                <c:ptCount val="1"/>
                <c:pt idx="0">
                  <c:v>lateness</c:v>
                </c:pt>
              </c:strCache>
            </c:strRef>
          </c:tx>
          <c:spPr>
            <a:ln w="22225" cap="rnd" cmpd="sng" algn="ctr">
              <a:solidFill>
                <a:srgbClr val="FF0000"/>
              </a:solidFill>
              <a:round/>
            </a:ln>
            <a:effectLst/>
          </c:spPr>
          <c:marker>
            <c:symbol val="diamond"/>
            <c:size val="8"/>
            <c:spPr>
              <a:solidFill>
                <a:schemeClr val="tx1"/>
              </a:solidFill>
              <a:ln w="9525" cap="flat" cmpd="sng" algn="ctr">
                <a:solidFill>
                  <a:schemeClr val="accent1"/>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strRef>
              <c:f>Sheet6!$A$2:$A$7</c:f>
              <c:strCache>
                <c:ptCount val="6"/>
                <c:pt idx="0">
                  <c:v>6400 MT/s</c:v>
                </c:pt>
                <c:pt idx="1">
                  <c:v>1600 MT/s</c:v>
                </c:pt>
                <c:pt idx="2">
                  <c:v>800 MT/s</c:v>
                </c:pt>
                <c:pt idx="3">
                  <c:v>533 MT/s</c:v>
                </c:pt>
                <c:pt idx="4">
                  <c:v>400 MT/s</c:v>
                </c:pt>
                <c:pt idx="5">
                  <c:v>200 MT/s </c:v>
                </c:pt>
              </c:strCache>
            </c:strRef>
          </c:cat>
          <c:val>
            <c:numRef>
              <c:f>Sheet6!$B$2:$B$7</c:f>
              <c:numCache>
                <c:formatCode>General</c:formatCode>
                <c:ptCount val="6"/>
                <c:pt idx="0">
                  <c:v>0.22</c:v>
                </c:pt>
                <c:pt idx="1">
                  <c:v>0.28000000000000003</c:v>
                </c:pt>
                <c:pt idx="2">
                  <c:v>0.35</c:v>
                </c:pt>
                <c:pt idx="3">
                  <c:v>0.41</c:v>
                </c:pt>
                <c:pt idx="4">
                  <c:v>0.47</c:v>
                </c:pt>
                <c:pt idx="5">
                  <c:v>0.57999999999999996</c:v>
                </c:pt>
              </c:numCache>
            </c:numRef>
          </c:val>
          <c:smooth val="0"/>
          <c:extLst>
            <c:ext xmlns:c16="http://schemas.microsoft.com/office/drawing/2014/chart" uri="{C3380CC4-5D6E-409C-BE32-E72D297353CC}">
              <c16:uniqueId val="{00000000-BC4F-479C-90FA-0A6FB406C85D}"/>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marker val="1"/>
        <c:smooth val="0"/>
        <c:axId val="284285624"/>
        <c:axId val="284290216"/>
      </c:lineChart>
      <c:catAx>
        <c:axId val="284285624"/>
        <c:scaling>
          <c:orientation val="minMax"/>
        </c:scaling>
        <c:delete val="0"/>
        <c:axPos val="b"/>
        <c:title>
          <c:tx>
            <c:rich>
              <a:bodyPr rot="0" spcFirstLastPara="1" vertOverflow="ellipsis" vert="horz" wrap="square" anchor="ctr" anchorCtr="1"/>
              <a:lstStyle/>
              <a:p>
                <a:pPr>
                  <a:defRPr sz="1100" b="0" i="0" u="none" strike="noStrike" kern="1200" cap="all" baseline="0">
                    <a:solidFill>
                      <a:sysClr val="windowText" lastClr="000000"/>
                    </a:solidFill>
                    <a:latin typeface="+mn-lt"/>
                    <a:ea typeface="+mn-ea"/>
                    <a:cs typeface="+mn-cs"/>
                  </a:defRPr>
                </a:pPr>
                <a:r>
                  <a:rPr lang="en-US" sz="1100">
                    <a:solidFill>
                      <a:sysClr val="windowText" lastClr="000000"/>
                    </a:solidFill>
                  </a:rPr>
                  <a:t>dram</a:t>
                </a:r>
                <a:r>
                  <a:rPr lang="en-US" sz="1100" baseline="0">
                    <a:solidFill>
                      <a:sysClr val="windowText" lastClr="000000"/>
                    </a:solidFill>
                  </a:rPr>
                  <a:t> bandwidth</a:t>
                </a:r>
                <a:endParaRPr lang="en-US" sz="1100">
                  <a:solidFill>
                    <a:sysClr val="windowText" lastClr="000000"/>
                  </a:solidFill>
                </a:endParaRPr>
              </a:p>
            </c:rich>
          </c:tx>
          <c:layout>
            <c:manualLayout>
              <c:xMode val="edge"/>
              <c:yMode val="edge"/>
              <c:x val="0.38470675129291459"/>
              <c:y val="0.90951125555231127"/>
            </c:manualLayout>
          </c:layout>
          <c:overlay val="0"/>
          <c:spPr>
            <a:noFill/>
            <a:ln>
              <a:noFill/>
            </a:ln>
            <a:effectLst/>
          </c:spPr>
          <c:txPr>
            <a:bodyPr rot="0" spcFirstLastPara="1" vertOverflow="ellipsis" vert="horz" wrap="square" anchor="ctr" anchorCtr="1"/>
            <a:lstStyle/>
            <a:p>
              <a:pPr>
                <a:defRPr sz="1100" b="0" i="0" u="none" strike="noStrike" kern="1200" cap="all"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spc="20" baseline="0">
                <a:solidFill>
                  <a:sysClr val="windowText" lastClr="000000"/>
                </a:solidFill>
                <a:latin typeface="+mn-lt"/>
                <a:ea typeface="+mn-ea"/>
                <a:cs typeface="+mn-cs"/>
              </a:defRPr>
            </a:pPr>
            <a:endParaRPr lang="en-US"/>
          </a:p>
        </c:txPr>
        <c:crossAx val="284290216"/>
        <c:crosses val="autoZero"/>
        <c:auto val="1"/>
        <c:lblAlgn val="ctr"/>
        <c:lblOffset val="100"/>
        <c:noMultiLvlLbl val="0"/>
      </c:catAx>
      <c:valAx>
        <c:axId val="284290216"/>
        <c:scaling>
          <c:orientation val="minMax"/>
        </c:scaling>
        <c:delete val="0"/>
        <c:axPos val="l"/>
        <c:majorGridlines>
          <c:spPr>
            <a:ln>
              <a:solidFill>
                <a:schemeClr val="dk1">
                  <a:lumMod val="15000"/>
                  <a:lumOff val="85000"/>
                </a:schemeClr>
              </a:solidFill>
            </a:ln>
            <a:effectLst/>
          </c:spPr>
        </c:majorGridlines>
        <c:title>
          <c:tx>
            <c:rich>
              <a:bodyPr rot="-5400000" spcFirstLastPara="1" vertOverflow="ellipsis" vert="horz" wrap="square" anchor="ctr" anchorCtr="1"/>
              <a:lstStyle/>
              <a:p>
                <a:pPr>
                  <a:defRPr sz="1050" b="0" i="0" u="none" strike="noStrike" kern="1200" cap="all" baseline="0">
                    <a:solidFill>
                      <a:schemeClr val="tx1"/>
                    </a:solidFill>
                    <a:latin typeface="+mn-lt"/>
                    <a:ea typeface="+mn-ea"/>
                    <a:cs typeface="+mn-cs"/>
                  </a:defRPr>
                </a:pPr>
                <a:r>
                  <a:rPr lang="en-US" sz="1050">
                    <a:solidFill>
                      <a:schemeClr val="tx1"/>
                    </a:solidFill>
                  </a:rPr>
                  <a:t>lateness ( % )</a:t>
                </a:r>
              </a:p>
            </c:rich>
          </c:tx>
          <c:layout>
            <c:manualLayout>
              <c:xMode val="edge"/>
              <c:yMode val="edge"/>
              <c:x val="0"/>
              <c:y val="0.34441432901843455"/>
            </c:manualLayout>
          </c:layout>
          <c:overlay val="0"/>
          <c:spPr>
            <a:noFill/>
            <a:ln>
              <a:noFill/>
            </a:ln>
            <a:effectLst/>
          </c:spPr>
          <c:txPr>
            <a:bodyPr rot="-5400000" spcFirstLastPara="1" vertOverflow="ellipsis" vert="horz" wrap="square" anchor="ctr" anchorCtr="1"/>
            <a:lstStyle/>
            <a:p>
              <a:pPr>
                <a:defRPr sz="1050" b="0" i="0" u="none" strike="noStrike" kern="1200" cap="all" baseline="0">
                  <a:solidFill>
                    <a:schemeClr val="tx1"/>
                  </a:solidFill>
                  <a:latin typeface="+mn-lt"/>
                  <a:ea typeface="+mn-ea"/>
                  <a:cs typeface="+mn-cs"/>
                </a:defRPr>
              </a:pPr>
              <a:endParaRPr lang="en-US"/>
            </a:p>
          </c:txPr>
        </c:title>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050" b="0" i="0" u="none" strike="noStrike" kern="1200" spc="20" baseline="0">
                <a:solidFill>
                  <a:sysClr val="windowText" lastClr="000000"/>
                </a:solidFill>
                <a:latin typeface="+mn-lt"/>
                <a:ea typeface="+mn-ea"/>
                <a:cs typeface="+mn-cs"/>
              </a:defRPr>
            </a:pPr>
            <a:endParaRPr lang="en-US"/>
          </a:p>
        </c:txPr>
        <c:crossAx val="284285624"/>
        <c:crosses val="autoZero"/>
        <c:crossBetween val="between"/>
      </c:valAx>
      <c:spPr>
        <a:noFill/>
        <a:ln>
          <a:solidFill>
            <a:schemeClr val="tx1"/>
          </a:solidFill>
        </a:ln>
        <a:effectLst/>
      </c:spPr>
    </c:plotArea>
    <c:plotVisOnly val="1"/>
    <c:dispBlanksAs val="gap"/>
    <c:showDLblsOverMax val="0"/>
    <c:extLst/>
  </c:chart>
  <c:spPr>
    <a:solidFill>
      <a:schemeClr val="lt1"/>
    </a:solidFill>
    <a:ln w="9525" cap="flat" cmpd="sng" algn="ctr">
      <a:noFill/>
      <a:round/>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bw!$C$1</c:f>
              <c:strCache>
                <c:ptCount val="1"/>
                <c:pt idx="0">
                  <c:v>Normalized IPC</c:v>
                </c:pt>
              </c:strCache>
            </c:strRef>
          </c:tx>
          <c:spPr>
            <a:ln w="22225" cap="rnd" cmpd="sng" algn="ctr">
              <a:solidFill>
                <a:srgbClr val="FF0000"/>
              </a:solidFill>
              <a:round/>
            </a:ln>
            <a:effectLst/>
          </c:spPr>
          <c:marker>
            <c:symbol val="diamond"/>
            <c:size val="8"/>
            <c:spPr>
              <a:solidFill>
                <a:schemeClr val="tx1"/>
              </a:solidFill>
              <a:ln w="9525" cap="flat" cmpd="sng" algn="ctr">
                <a:solidFill>
                  <a:srgbClr val="C00000"/>
                </a:solidFill>
                <a:round/>
              </a:ln>
              <a:effectLst/>
            </c:spPr>
          </c:marker>
          <c:dLbls>
            <c:dLbl>
              <c:idx val="0"/>
              <c:layout>
                <c:manualLayout>
                  <c:x val="-6.2250052772382949E-2"/>
                  <c:y val="6.777579422568252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EDC-4F3D-9A45-FAF39A984002}"/>
                </c:ext>
              </c:extLst>
            </c:dLbl>
            <c:dLbl>
              <c:idx val="3"/>
              <c:layout>
                <c:manualLayout>
                  <c:x val="-3.5215006329799591E-2"/>
                  <c:y val="-5.780753254279064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EDC-4F3D-9A45-FAF39A984002}"/>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ysClr val="windowText" lastClr="000000"/>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bw!$A$2:$A$5</c:f>
              <c:strCache>
                <c:ptCount val="4"/>
                <c:pt idx="0">
                  <c:v>1600 MT/s</c:v>
                </c:pt>
                <c:pt idx="1">
                  <c:v>800 MT/s</c:v>
                </c:pt>
                <c:pt idx="2">
                  <c:v>400 MT/s</c:v>
                </c:pt>
                <c:pt idx="3">
                  <c:v>200 MT/s</c:v>
                </c:pt>
              </c:strCache>
            </c:strRef>
          </c:cat>
          <c:val>
            <c:numRef>
              <c:f>bw!$C$2:$C$5</c:f>
              <c:numCache>
                <c:formatCode>General</c:formatCode>
                <c:ptCount val="4"/>
                <c:pt idx="0">
                  <c:v>0.99</c:v>
                </c:pt>
                <c:pt idx="1">
                  <c:v>0.95</c:v>
                </c:pt>
                <c:pt idx="2">
                  <c:v>0.89</c:v>
                </c:pt>
                <c:pt idx="3">
                  <c:v>0.79</c:v>
                </c:pt>
              </c:numCache>
            </c:numRef>
          </c:val>
          <c:smooth val="0"/>
          <c:extLst>
            <c:ext xmlns:c16="http://schemas.microsoft.com/office/drawing/2014/chart" uri="{C3380CC4-5D6E-409C-BE32-E72D297353CC}">
              <c16:uniqueId val="{00000001-2EDC-4F3D-9A45-FAF39A984002}"/>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marker val="1"/>
        <c:smooth val="0"/>
        <c:axId val="284285624"/>
        <c:axId val="284290216"/>
      </c:lineChart>
      <c:catAx>
        <c:axId val="284285624"/>
        <c:scaling>
          <c:orientation val="minMax"/>
        </c:scaling>
        <c:delete val="0"/>
        <c:axPos val="b"/>
        <c:title>
          <c:tx>
            <c:rich>
              <a:bodyPr rot="0" spcFirstLastPara="1" vertOverflow="ellipsis" vert="horz" wrap="square" anchor="ctr" anchorCtr="1"/>
              <a:lstStyle/>
              <a:p>
                <a:pPr>
                  <a:defRPr sz="1400" b="0" i="0" u="none" strike="noStrike" kern="1200" cap="all" baseline="0">
                    <a:solidFill>
                      <a:sysClr val="windowText" lastClr="000000"/>
                    </a:solidFill>
                    <a:latin typeface="+mn-lt"/>
                    <a:ea typeface="+mn-ea"/>
                    <a:cs typeface="+mn-cs"/>
                  </a:defRPr>
                </a:pPr>
                <a:r>
                  <a:rPr lang="en-US"/>
                  <a:t>Bandwidth</a:t>
                </a:r>
              </a:p>
            </c:rich>
          </c:tx>
          <c:layout>
            <c:manualLayout>
              <c:xMode val="edge"/>
              <c:yMode val="edge"/>
              <c:x val="0.45197074964559902"/>
              <c:y val="0.9162775877935273"/>
            </c:manualLayout>
          </c:layout>
          <c:overlay val="0"/>
          <c:spPr>
            <a:noFill/>
            <a:ln>
              <a:noFill/>
            </a:ln>
            <a:effectLst/>
          </c:spPr>
          <c:txPr>
            <a:bodyPr rot="0" spcFirstLastPara="1" vertOverflow="ellipsis" vert="horz" wrap="square" anchor="ctr" anchorCtr="1"/>
            <a:lstStyle/>
            <a:p>
              <a:pPr>
                <a:defRPr sz="1400" b="0" i="0" u="none" strike="noStrike" kern="1200" cap="all"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spc="20" baseline="0">
                <a:solidFill>
                  <a:sysClr val="windowText" lastClr="000000"/>
                </a:solidFill>
                <a:latin typeface="+mn-lt"/>
                <a:ea typeface="+mn-ea"/>
                <a:cs typeface="+mn-cs"/>
              </a:defRPr>
            </a:pPr>
            <a:endParaRPr lang="en-US"/>
          </a:p>
        </c:txPr>
        <c:crossAx val="284290216"/>
        <c:crosses val="autoZero"/>
        <c:auto val="1"/>
        <c:lblAlgn val="ctr"/>
        <c:lblOffset val="100"/>
        <c:noMultiLvlLbl val="0"/>
      </c:catAx>
      <c:valAx>
        <c:axId val="284290216"/>
        <c:scaling>
          <c:orientation val="minMax"/>
          <c:max val="1"/>
          <c:min val="0.75000000000000011"/>
        </c:scaling>
        <c:delete val="0"/>
        <c:axPos val="l"/>
        <c:majorGridlines>
          <c:spPr>
            <a:ln>
              <a:solidFill>
                <a:schemeClr val="dk1">
                  <a:lumMod val="15000"/>
                  <a:lumOff val="85000"/>
                </a:schemeClr>
              </a:solidFill>
            </a:ln>
            <a:effectLst/>
          </c:spPr>
        </c:majorGridlines>
        <c:title>
          <c:tx>
            <c:rich>
              <a:bodyPr rot="-5400000" spcFirstLastPara="1" vertOverflow="ellipsis" vert="horz" wrap="square" anchor="ctr" anchorCtr="1"/>
              <a:lstStyle/>
              <a:p>
                <a:pPr>
                  <a:defRPr sz="1400" b="0" i="0" u="none" strike="noStrike" kern="1200" cap="all" baseline="0">
                    <a:solidFill>
                      <a:sysClr val="windowText" lastClr="000000"/>
                    </a:solidFill>
                    <a:latin typeface="+mn-lt"/>
                    <a:ea typeface="+mn-ea"/>
                    <a:cs typeface="+mn-cs"/>
                  </a:defRPr>
                </a:pPr>
                <a:r>
                  <a:rPr lang="en-US"/>
                  <a:t>normalized</a:t>
                </a:r>
                <a:r>
                  <a:rPr lang="en-US" baseline="0"/>
                  <a:t> ipc</a:t>
                </a:r>
                <a:endParaRPr lang="en-US"/>
              </a:p>
            </c:rich>
          </c:tx>
          <c:layout>
            <c:manualLayout>
              <c:xMode val="edge"/>
              <c:yMode val="edge"/>
              <c:x val="8.1487407656930574E-3"/>
              <c:y val="0.29283426124370143"/>
            </c:manualLayout>
          </c:layout>
          <c:overlay val="0"/>
          <c:spPr>
            <a:noFill/>
            <a:ln>
              <a:noFill/>
            </a:ln>
            <a:effectLst/>
          </c:spPr>
          <c:txPr>
            <a:bodyPr rot="-5400000" spcFirstLastPara="1" vertOverflow="ellipsis" vert="horz" wrap="square" anchor="ctr" anchorCtr="1"/>
            <a:lstStyle/>
            <a:p>
              <a:pPr>
                <a:defRPr sz="1400" b="0" i="0" u="none" strike="noStrike" kern="1200" cap="all" baseline="0">
                  <a:solidFill>
                    <a:sysClr val="windowText" lastClr="000000"/>
                  </a:solidFill>
                  <a:latin typeface="+mn-lt"/>
                  <a:ea typeface="+mn-ea"/>
                  <a:cs typeface="+mn-cs"/>
                </a:defRPr>
              </a:pPr>
              <a:endParaRPr lang="en-US"/>
            </a:p>
          </c:txPr>
        </c:title>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spc="20" baseline="0">
                <a:solidFill>
                  <a:sysClr val="windowText" lastClr="000000"/>
                </a:solidFill>
                <a:latin typeface="+mn-lt"/>
                <a:ea typeface="+mn-ea"/>
                <a:cs typeface="+mn-cs"/>
              </a:defRPr>
            </a:pPr>
            <a:endParaRPr lang="en-US"/>
          </a:p>
        </c:txPr>
        <c:crossAx val="284285624"/>
        <c:crosses val="autoZero"/>
        <c:crossBetween val="between"/>
      </c:valAx>
      <c:spPr>
        <a:noFill/>
        <a:ln>
          <a:solidFill>
            <a:schemeClr val="tx1"/>
          </a:solidFill>
        </a:ln>
        <a:effectLst/>
      </c:spPr>
    </c:plotArea>
    <c:plotVisOnly val="1"/>
    <c:dispBlanksAs val="gap"/>
    <c:showDLblsOverMax val="0"/>
    <c:extLst/>
  </c:chart>
  <c:spPr>
    <a:solidFill>
      <a:schemeClr val="lt1"/>
    </a:solidFill>
    <a:ln w="9525" cap="flat" cmpd="sng" algn="ctr">
      <a:noFill/>
      <a:round/>
    </a:ln>
    <a:effectLst/>
  </c:spPr>
  <c:txPr>
    <a:bodyPr/>
    <a:lstStyle/>
    <a:p>
      <a:pPr>
        <a:defRPr/>
      </a:pPr>
      <a:endParaRPr lang="en-US"/>
    </a:p>
  </c:txPr>
  <c:externalData r:id="rId4">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cap="none" spc="20" baseline="0">
                <a:solidFill>
                  <a:schemeClr val="tx1"/>
                </a:solidFill>
                <a:latin typeface="+mn-lt"/>
                <a:ea typeface="+mn-ea"/>
                <a:cs typeface="+mn-cs"/>
              </a:defRPr>
            </a:pPr>
            <a:r>
              <a:rPr lang="en-US" dirty="0">
                <a:solidFill>
                  <a:schemeClr val="tx1"/>
                </a:solidFill>
              </a:rPr>
              <a:t>Client-server</a:t>
            </a:r>
          </a:p>
        </c:rich>
      </c:tx>
      <c:layout>
        <c:manualLayout>
          <c:xMode val="edge"/>
          <c:yMode val="edge"/>
          <c:x val="0.43618568339212321"/>
          <c:y val="3.5828188320856942E-2"/>
        </c:manualLayout>
      </c:layout>
      <c:overlay val="0"/>
      <c:spPr>
        <a:noFill/>
        <a:ln>
          <a:noFill/>
        </a:ln>
        <a:effectLst/>
      </c:spPr>
      <c:txPr>
        <a:bodyPr rot="0" spcFirstLastPara="1" vertOverflow="ellipsis" vert="horz" wrap="square" anchor="ctr" anchorCtr="1"/>
        <a:lstStyle/>
        <a:p>
          <a:pPr>
            <a:defRPr sz="1400" b="0" i="0" u="none" strike="noStrike" kern="1200" cap="none" spc="20" baseline="0">
              <a:solidFill>
                <a:schemeClr val="tx1"/>
              </a:solidFill>
              <a:latin typeface="+mn-lt"/>
              <a:ea typeface="+mn-ea"/>
              <a:cs typeface="+mn-cs"/>
            </a:defRPr>
          </a:pPr>
          <a:endParaRPr lang="en-US"/>
        </a:p>
      </c:txPr>
    </c:title>
    <c:autoTitleDeleted val="0"/>
    <c:plotArea>
      <c:layout/>
      <c:lineChart>
        <c:grouping val="standard"/>
        <c:varyColors val="0"/>
        <c:ser>
          <c:idx val="0"/>
          <c:order val="0"/>
          <c:tx>
            <c:strRef>
              <c:f>overall!$B$1</c:f>
              <c:strCache>
                <c:ptCount val="1"/>
                <c:pt idx="0">
                  <c:v>all benchmarks</c:v>
                </c:pt>
              </c:strCache>
            </c:strRef>
          </c:tx>
          <c:spPr>
            <a:ln w="22225" cap="rnd" cmpd="sng" algn="ctr">
              <a:solidFill>
                <a:srgbClr val="FF0000"/>
              </a:solidFill>
              <a:round/>
            </a:ln>
            <a:effectLst/>
          </c:spPr>
          <c:marker>
            <c:symbol val="diamond"/>
            <c:size val="8"/>
            <c:spPr>
              <a:solidFill>
                <a:schemeClr val="tx1"/>
              </a:solidFill>
              <a:ln w="9525" cap="flat" cmpd="sng" algn="ctr">
                <a:solidFill>
                  <a:schemeClr val="accent1"/>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strRef>
              <c:f>overall!$A$2:$A$7</c:f>
              <c:strCache>
                <c:ptCount val="6"/>
                <c:pt idx="0">
                  <c:v>6400 MT/s</c:v>
                </c:pt>
                <c:pt idx="1">
                  <c:v>1600 MT/s</c:v>
                </c:pt>
                <c:pt idx="2">
                  <c:v>800 MT/s</c:v>
                </c:pt>
                <c:pt idx="3">
                  <c:v>533 MT/s</c:v>
                </c:pt>
                <c:pt idx="4">
                  <c:v>400 MT/s</c:v>
                </c:pt>
                <c:pt idx="5">
                  <c:v>200 MT/s</c:v>
                </c:pt>
              </c:strCache>
            </c:strRef>
          </c:cat>
          <c:val>
            <c:numRef>
              <c:f>overall!$B$2:$B$7</c:f>
              <c:numCache>
                <c:formatCode>General</c:formatCode>
                <c:ptCount val="6"/>
                <c:pt idx="0">
                  <c:v>1.63</c:v>
                </c:pt>
                <c:pt idx="1">
                  <c:v>1.76</c:v>
                </c:pt>
                <c:pt idx="2">
                  <c:v>2.2599999999999998</c:v>
                </c:pt>
                <c:pt idx="3">
                  <c:v>2.38</c:v>
                </c:pt>
                <c:pt idx="4">
                  <c:v>2.4900000000000002</c:v>
                </c:pt>
                <c:pt idx="5">
                  <c:v>2.16</c:v>
                </c:pt>
              </c:numCache>
            </c:numRef>
          </c:val>
          <c:smooth val="0"/>
          <c:extLst>
            <c:ext xmlns:c16="http://schemas.microsoft.com/office/drawing/2014/chart" uri="{C3380CC4-5D6E-409C-BE32-E72D297353CC}">
              <c16:uniqueId val="{00000000-6498-453A-8469-E48624E576FA}"/>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marker val="1"/>
        <c:smooth val="0"/>
        <c:axId val="284285624"/>
        <c:axId val="284290216"/>
      </c:lineChart>
      <c:catAx>
        <c:axId val="284285624"/>
        <c:scaling>
          <c:orientation val="minMax"/>
        </c:scaling>
        <c:delete val="0"/>
        <c:axPos val="b"/>
        <c:title>
          <c:tx>
            <c:rich>
              <a:bodyPr rot="0" spcFirstLastPara="1" vertOverflow="ellipsis" vert="horz" wrap="square" anchor="ctr" anchorCtr="1"/>
              <a:lstStyle/>
              <a:p>
                <a:pPr>
                  <a:defRPr sz="1100" b="0" i="0" u="none" strike="noStrike" kern="1200" cap="all" baseline="0">
                    <a:solidFill>
                      <a:schemeClr val="tx1"/>
                    </a:solidFill>
                    <a:latin typeface="+mn-lt"/>
                    <a:ea typeface="+mn-ea"/>
                    <a:cs typeface="+mn-cs"/>
                  </a:defRPr>
                </a:pPr>
                <a:r>
                  <a:rPr lang="en-US" sz="1100" dirty="0">
                    <a:solidFill>
                      <a:schemeClr val="tx1"/>
                    </a:solidFill>
                  </a:rPr>
                  <a:t>Dram</a:t>
                </a:r>
                <a:r>
                  <a:rPr lang="en-US" sz="1100" baseline="0" dirty="0">
                    <a:solidFill>
                      <a:schemeClr val="tx1"/>
                    </a:solidFill>
                  </a:rPr>
                  <a:t> bandwidth</a:t>
                </a:r>
                <a:endParaRPr lang="en-US" sz="1100" dirty="0">
                  <a:solidFill>
                    <a:schemeClr val="tx1"/>
                  </a:solidFill>
                </a:endParaRPr>
              </a:p>
            </c:rich>
          </c:tx>
          <c:layout>
            <c:manualLayout>
              <c:xMode val="edge"/>
              <c:yMode val="edge"/>
              <c:x val="0.426439303235425"/>
              <c:y val="0.90951125555231127"/>
            </c:manualLayout>
          </c:layout>
          <c:overlay val="0"/>
          <c:spPr>
            <a:noFill/>
            <a:ln>
              <a:noFill/>
            </a:ln>
            <a:effectLst/>
          </c:spPr>
          <c:txPr>
            <a:bodyPr rot="0" spcFirstLastPara="1" vertOverflow="ellipsis" vert="horz" wrap="square" anchor="ctr" anchorCtr="1"/>
            <a:lstStyle/>
            <a:p>
              <a:pPr>
                <a:defRPr sz="1100" b="0" i="0" u="none" strike="noStrike" kern="1200" cap="all"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spc="20" baseline="0">
                <a:solidFill>
                  <a:sysClr val="windowText" lastClr="000000"/>
                </a:solidFill>
                <a:latin typeface="+mn-lt"/>
                <a:ea typeface="+mn-ea"/>
                <a:cs typeface="+mn-cs"/>
              </a:defRPr>
            </a:pPr>
            <a:endParaRPr lang="en-US"/>
          </a:p>
        </c:txPr>
        <c:crossAx val="284290216"/>
        <c:crosses val="autoZero"/>
        <c:auto val="1"/>
        <c:lblAlgn val="ctr"/>
        <c:lblOffset val="100"/>
        <c:noMultiLvlLbl val="0"/>
      </c:catAx>
      <c:valAx>
        <c:axId val="284290216"/>
        <c:scaling>
          <c:orientation val="minMax"/>
          <c:min val="1.5"/>
        </c:scaling>
        <c:delete val="0"/>
        <c:axPos val="l"/>
        <c:majorGridlines>
          <c:spPr>
            <a:ln>
              <a:solidFill>
                <a:schemeClr val="dk1">
                  <a:lumMod val="15000"/>
                  <a:lumOff val="85000"/>
                </a:schemeClr>
              </a:solidFill>
            </a:ln>
            <a:effectLst/>
          </c:spPr>
        </c:majorGridlines>
        <c:title>
          <c:tx>
            <c:rich>
              <a:bodyPr rot="-5400000" spcFirstLastPara="1" vertOverflow="ellipsis" vert="horz" wrap="square" anchor="ctr" anchorCtr="1"/>
              <a:lstStyle/>
              <a:p>
                <a:pPr>
                  <a:defRPr sz="1050" b="0" i="0" u="none" strike="noStrike" kern="1200" cap="all" baseline="0">
                    <a:solidFill>
                      <a:schemeClr val="tx1"/>
                    </a:solidFill>
                    <a:latin typeface="+mn-lt"/>
                    <a:ea typeface="+mn-ea"/>
                    <a:cs typeface="+mn-cs"/>
                  </a:defRPr>
                </a:pPr>
                <a:r>
                  <a:rPr lang="en-US" sz="1050" dirty="0" err="1">
                    <a:solidFill>
                      <a:schemeClr val="tx1"/>
                    </a:solidFill>
                  </a:rPr>
                  <a:t>LATENEsS</a:t>
                </a:r>
                <a:r>
                  <a:rPr lang="en-US" sz="1050" dirty="0">
                    <a:solidFill>
                      <a:schemeClr val="tx1"/>
                    </a:solidFill>
                  </a:rPr>
                  <a:t> ( %</a:t>
                </a:r>
                <a:r>
                  <a:rPr lang="en-US" sz="1050" baseline="0" dirty="0">
                    <a:solidFill>
                      <a:schemeClr val="tx1"/>
                    </a:solidFill>
                  </a:rPr>
                  <a:t> )</a:t>
                </a:r>
                <a:endParaRPr lang="en-US" sz="1050" dirty="0">
                  <a:solidFill>
                    <a:schemeClr val="tx1"/>
                  </a:solidFill>
                </a:endParaRPr>
              </a:p>
            </c:rich>
          </c:tx>
          <c:layout>
            <c:manualLayout>
              <c:xMode val="edge"/>
              <c:yMode val="edge"/>
              <c:x val="9.3057609254762422E-3"/>
              <c:y val="0.33545728193822033"/>
            </c:manualLayout>
          </c:layout>
          <c:overlay val="0"/>
          <c:spPr>
            <a:noFill/>
            <a:ln>
              <a:noFill/>
            </a:ln>
            <a:effectLst/>
          </c:spPr>
          <c:txPr>
            <a:bodyPr rot="-5400000" spcFirstLastPara="1" vertOverflow="ellipsis" vert="horz" wrap="square" anchor="ctr" anchorCtr="1"/>
            <a:lstStyle/>
            <a:p>
              <a:pPr>
                <a:defRPr sz="1050" b="0" i="0" u="none" strike="noStrike" kern="1200" cap="all" baseline="0">
                  <a:solidFill>
                    <a:schemeClr val="tx1"/>
                  </a:solidFill>
                  <a:latin typeface="+mn-lt"/>
                  <a:ea typeface="+mn-ea"/>
                  <a:cs typeface="+mn-cs"/>
                </a:defRPr>
              </a:pPr>
              <a:endParaRPr lang="en-US"/>
            </a:p>
          </c:txPr>
        </c:title>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000" b="0" i="0" u="none" strike="noStrike" kern="1200" spc="20" baseline="0">
                <a:solidFill>
                  <a:sysClr val="windowText" lastClr="000000"/>
                </a:solidFill>
                <a:latin typeface="+mn-lt"/>
                <a:ea typeface="+mn-ea"/>
                <a:cs typeface="+mn-cs"/>
              </a:defRPr>
            </a:pPr>
            <a:endParaRPr lang="en-US"/>
          </a:p>
        </c:txPr>
        <c:crossAx val="284285624"/>
        <c:crosses val="autoZero"/>
        <c:crossBetween val="between"/>
      </c:valAx>
      <c:spPr>
        <a:noFill/>
        <a:ln>
          <a:solidFill>
            <a:schemeClr val="tx1"/>
          </a:solidFill>
        </a:ln>
        <a:effectLst/>
      </c:spPr>
    </c:plotArea>
    <c:plotVisOnly val="1"/>
    <c:dispBlanksAs val="gap"/>
    <c:showDLblsOverMax val="0"/>
    <c:extLst/>
  </c:chart>
  <c:spPr>
    <a:solidFill>
      <a:schemeClr val="lt1"/>
    </a:solidFill>
    <a:ln w="9525" cap="flat" cmpd="sng" algn="ctr">
      <a:noFill/>
      <a:round/>
    </a:ln>
    <a:effectLst/>
  </c:spPr>
  <c:txPr>
    <a:bodyPr/>
    <a:lstStyle/>
    <a:p>
      <a:pPr>
        <a:defRPr/>
      </a:pPr>
      <a:endParaRPr lang="en-US"/>
    </a:p>
  </c:txPr>
  <c:externalData r:id="rId4">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133886055388409E-2"/>
          <c:y val="0.10870262614029248"/>
          <c:w val="0.8931227722370223"/>
          <c:h val="0.52811066494776193"/>
        </c:manualLayout>
      </c:layout>
      <c:barChart>
        <c:barDir val="col"/>
        <c:grouping val="clustered"/>
        <c:varyColors val="0"/>
        <c:ser>
          <c:idx val="0"/>
          <c:order val="0"/>
          <c:tx>
            <c:strRef>
              <c:f>'6400'!$H$1</c:f>
              <c:strCache>
                <c:ptCount val="1"/>
                <c:pt idx="0">
                  <c:v>late </c:v>
                </c:pt>
              </c:strCache>
            </c:strRef>
          </c:tx>
          <c:spPr>
            <a:solidFill>
              <a:srgbClr val="FF0000"/>
            </a:solidFill>
            <a:ln>
              <a:solidFill>
                <a:schemeClr val="tx1"/>
              </a:solidFill>
            </a:ln>
            <a:effectLst/>
          </c:spPr>
          <c:invertIfNegative val="0"/>
          <c:dLbls>
            <c:dLbl>
              <c:idx val="4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734-4443-B7ED-3C796BBEB319}"/>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'6400'!$A$2:$A$47</c:f>
              <c:strCache>
                <c:ptCount val="46"/>
                <c:pt idx="0">
                  <c:v>600.perlbench_s-570B</c:v>
                </c:pt>
                <c:pt idx="1">
                  <c:v>602.gcc_s-1850B</c:v>
                </c:pt>
                <c:pt idx="2">
                  <c:v>602.gcc_s-2226B</c:v>
                </c:pt>
                <c:pt idx="3">
                  <c:v>602.gcc_s-734B</c:v>
                </c:pt>
                <c:pt idx="4">
                  <c:v>603.bwaves_s-1740B</c:v>
                </c:pt>
                <c:pt idx="5">
                  <c:v>603.bwaves_s-2609B</c:v>
                </c:pt>
                <c:pt idx="6">
                  <c:v>603.bwaves_s-2931B</c:v>
                </c:pt>
                <c:pt idx="7">
                  <c:v>603.bwaves_s-891B</c:v>
                </c:pt>
                <c:pt idx="8">
                  <c:v>605.mcf_s-1152B</c:v>
                </c:pt>
                <c:pt idx="9">
                  <c:v>605.mcf_s-1536B</c:v>
                </c:pt>
                <c:pt idx="10">
                  <c:v>605.mcf_s-1554B</c:v>
                </c:pt>
                <c:pt idx="11">
                  <c:v>605.mcf_s-1644B</c:v>
                </c:pt>
                <c:pt idx="12">
                  <c:v>605.mcf_s-472B</c:v>
                </c:pt>
                <c:pt idx="13">
                  <c:v>605.mcf_s-484B</c:v>
                </c:pt>
                <c:pt idx="14">
                  <c:v>605.mcf_s-665B</c:v>
                </c:pt>
                <c:pt idx="15">
                  <c:v>605.mcf_s-782B</c:v>
                </c:pt>
                <c:pt idx="16">
                  <c:v>605.mcf_s-994B</c:v>
                </c:pt>
                <c:pt idx="17">
                  <c:v>607.cactuBSSN_s-2421B</c:v>
                </c:pt>
                <c:pt idx="18">
                  <c:v>607.cactuBSSN_s-3477B</c:v>
                </c:pt>
                <c:pt idx="19">
                  <c:v>607.cactuBSSN_s-4004B</c:v>
                </c:pt>
                <c:pt idx="20">
                  <c:v>619.lbm_s-2676B</c:v>
                </c:pt>
                <c:pt idx="21">
                  <c:v>619.lbm_s-2677B</c:v>
                </c:pt>
                <c:pt idx="22">
                  <c:v>619.lbm_s-3766B</c:v>
                </c:pt>
                <c:pt idx="23">
                  <c:v>619.lbm_s-4268B</c:v>
                </c:pt>
                <c:pt idx="24">
                  <c:v>620.omnetpp_s-141B</c:v>
                </c:pt>
                <c:pt idx="25">
                  <c:v>620.omnetpp_s-874B</c:v>
                </c:pt>
                <c:pt idx="26">
                  <c:v>621.wrf_s-6673B</c:v>
                </c:pt>
                <c:pt idx="27">
                  <c:v>621.wrf_s-8065B</c:v>
                </c:pt>
                <c:pt idx="28">
                  <c:v>623.xalancbmk_s-10B</c:v>
                </c:pt>
                <c:pt idx="29">
                  <c:v>623.xalancbmk_s-165B</c:v>
                </c:pt>
                <c:pt idx="30">
                  <c:v>623.xalancbmk_s-202B</c:v>
                </c:pt>
                <c:pt idx="31">
                  <c:v>628.pop2_s-17B</c:v>
                </c:pt>
                <c:pt idx="32">
                  <c:v>641.leela_s-1083B</c:v>
                </c:pt>
                <c:pt idx="33">
                  <c:v>649.fotonik3d_s-10881B</c:v>
                </c:pt>
                <c:pt idx="34">
                  <c:v>649.fotonik3d_s-1176B</c:v>
                </c:pt>
                <c:pt idx="35">
                  <c:v>649.fotonik3d_s-7084B</c:v>
                </c:pt>
                <c:pt idx="36">
                  <c:v>649.fotonik3d_s-8225B</c:v>
                </c:pt>
                <c:pt idx="37">
                  <c:v>654.roms_s-1007B</c:v>
                </c:pt>
                <c:pt idx="38">
                  <c:v>654.roms_s-1070B</c:v>
                </c:pt>
                <c:pt idx="39">
                  <c:v>654.roms_s-1390B</c:v>
                </c:pt>
                <c:pt idx="40">
                  <c:v>654.roms_s-1613B</c:v>
                </c:pt>
                <c:pt idx="41">
                  <c:v>654.roms_s-293B</c:v>
                </c:pt>
                <c:pt idx="42">
                  <c:v>654.roms_s-294B</c:v>
                </c:pt>
                <c:pt idx="43">
                  <c:v>654.roms_s-523B</c:v>
                </c:pt>
                <c:pt idx="44">
                  <c:v>657.xz_s-2302B</c:v>
                </c:pt>
                <c:pt idx="45">
                  <c:v>mean</c:v>
                </c:pt>
              </c:strCache>
            </c:strRef>
          </c:cat>
          <c:val>
            <c:numRef>
              <c:f>'6400'!$H$2:$H$47</c:f>
              <c:numCache>
                <c:formatCode>General</c:formatCode>
                <c:ptCount val="46"/>
                <c:pt idx="0">
                  <c:v>1.7</c:v>
                </c:pt>
                <c:pt idx="1">
                  <c:v>0.5</c:v>
                </c:pt>
                <c:pt idx="2">
                  <c:v>0.81</c:v>
                </c:pt>
                <c:pt idx="3">
                  <c:v>0.03</c:v>
                </c:pt>
                <c:pt idx="4">
                  <c:v>0.21</c:v>
                </c:pt>
                <c:pt idx="5">
                  <c:v>0.22</c:v>
                </c:pt>
                <c:pt idx="6">
                  <c:v>0</c:v>
                </c:pt>
                <c:pt idx="7">
                  <c:v>0.33</c:v>
                </c:pt>
                <c:pt idx="8">
                  <c:v>4.8899999999999997</c:v>
                </c:pt>
                <c:pt idx="9">
                  <c:v>0.38</c:v>
                </c:pt>
                <c:pt idx="10">
                  <c:v>17.149999999999999</c:v>
                </c:pt>
                <c:pt idx="11">
                  <c:v>2.62</c:v>
                </c:pt>
                <c:pt idx="12">
                  <c:v>22.12</c:v>
                </c:pt>
                <c:pt idx="13">
                  <c:v>15.05</c:v>
                </c:pt>
                <c:pt idx="14">
                  <c:v>3.44</c:v>
                </c:pt>
                <c:pt idx="15">
                  <c:v>9.6300000000000008</c:v>
                </c:pt>
                <c:pt idx="16">
                  <c:v>9.83</c:v>
                </c:pt>
                <c:pt idx="17">
                  <c:v>0.01</c:v>
                </c:pt>
                <c:pt idx="18">
                  <c:v>0</c:v>
                </c:pt>
                <c:pt idx="19">
                  <c:v>0</c:v>
                </c:pt>
                <c:pt idx="20">
                  <c:v>7.02</c:v>
                </c:pt>
                <c:pt idx="21">
                  <c:v>8.7100000000000009</c:v>
                </c:pt>
                <c:pt idx="22">
                  <c:v>0.48</c:v>
                </c:pt>
                <c:pt idx="23">
                  <c:v>8.77</c:v>
                </c:pt>
                <c:pt idx="24">
                  <c:v>1.41</c:v>
                </c:pt>
                <c:pt idx="25">
                  <c:v>1.58</c:v>
                </c:pt>
                <c:pt idx="26">
                  <c:v>2.09</c:v>
                </c:pt>
                <c:pt idx="27">
                  <c:v>0.42</c:v>
                </c:pt>
                <c:pt idx="28">
                  <c:v>4.6399999999999997</c:v>
                </c:pt>
                <c:pt idx="29">
                  <c:v>1.37</c:v>
                </c:pt>
                <c:pt idx="30">
                  <c:v>1.05</c:v>
                </c:pt>
                <c:pt idx="31">
                  <c:v>0.42</c:v>
                </c:pt>
                <c:pt idx="32">
                  <c:v>2.04</c:v>
                </c:pt>
                <c:pt idx="33">
                  <c:v>1.49</c:v>
                </c:pt>
                <c:pt idx="34">
                  <c:v>0.63</c:v>
                </c:pt>
                <c:pt idx="35">
                  <c:v>0.02</c:v>
                </c:pt>
                <c:pt idx="36">
                  <c:v>0.63</c:v>
                </c:pt>
                <c:pt idx="37">
                  <c:v>0.82</c:v>
                </c:pt>
                <c:pt idx="38">
                  <c:v>1.53</c:v>
                </c:pt>
                <c:pt idx="39">
                  <c:v>2.0299999999999998</c:v>
                </c:pt>
                <c:pt idx="40">
                  <c:v>1.91</c:v>
                </c:pt>
                <c:pt idx="41">
                  <c:v>0.08</c:v>
                </c:pt>
                <c:pt idx="42">
                  <c:v>0.04</c:v>
                </c:pt>
                <c:pt idx="43">
                  <c:v>1.04</c:v>
                </c:pt>
                <c:pt idx="44">
                  <c:v>0.21</c:v>
                </c:pt>
                <c:pt idx="45">
                  <c:v>3.1</c:v>
                </c:pt>
              </c:numCache>
            </c:numRef>
          </c:val>
          <c:extLst>
            <c:ext xmlns:c16="http://schemas.microsoft.com/office/drawing/2014/chart" uri="{C3380CC4-5D6E-409C-BE32-E72D297353CC}">
              <c16:uniqueId val="{00000001-C734-4443-B7ED-3C796BBEB319}"/>
            </c:ext>
          </c:extLst>
        </c:ser>
        <c:dLbls>
          <c:showLegendKey val="0"/>
          <c:showVal val="0"/>
          <c:showCatName val="0"/>
          <c:showSerName val="0"/>
          <c:showPercent val="0"/>
          <c:showBubbleSize val="0"/>
        </c:dLbls>
        <c:gapWidth val="100"/>
        <c:overlap val="-24"/>
        <c:axId val="172606912"/>
        <c:axId val="172602648"/>
      </c:barChart>
      <c:catAx>
        <c:axId val="172606912"/>
        <c:scaling>
          <c:orientation val="minMax"/>
        </c:scaling>
        <c:delete val="0"/>
        <c:axPos val="b"/>
        <c:title>
          <c:tx>
            <c:rich>
              <a:bodyPr rot="0" spcFirstLastPara="1" vertOverflow="ellipsis" vert="horz" wrap="square" anchor="ctr" anchorCtr="1"/>
              <a:lstStyle/>
              <a:p>
                <a:pPr>
                  <a:defRPr sz="1100" b="0" i="0" u="none" strike="noStrike" kern="1200" baseline="0">
                    <a:solidFill>
                      <a:sysClr val="windowText" lastClr="000000"/>
                    </a:solidFill>
                    <a:latin typeface="Arial" panose="020B0604020202020204" pitchFamily="34" charset="0"/>
                    <a:ea typeface="+mn-ea"/>
                    <a:cs typeface="Arial" panose="020B0604020202020204" pitchFamily="34" charset="0"/>
                  </a:defRPr>
                </a:pPr>
                <a:r>
                  <a:rPr lang="en-US" sz="1100" b="0">
                    <a:solidFill>
                      <a:sysClr val="windowText" lastClr="000000"/>
                    </a:solidFill>
                    <a:latin typeface="Arial" panose="020B0604020202020204" pitchFamily="34" charset="0"/>
                    <a:cs typeface="Arial" panose="020B0604020202020204" pitchFamily="34" charset="0"/>
                  </a:rPr>
                  <a:t>Benchmarks</a:t>
                </a:r>
              </a:p>
            </c:rich>
          </c:tx>
          <c:layout>
            <c:manualLayout>
              <c:xMode val="edge"/>
              <c:yMode val="edge"/>
              <c:x val="0.44834218814897875"/>
              <c:y val="0.93976574796622692"/>
            </c:manualLayout>
          </c:layout>
          <c:overlay val="0"/>
          <c:spPr>
            <a:noFill/>
            <a:ln>
              <a:noFill/>
            </a:ln>
            <a:effectLst/>
          </c:spPr>
          <c:txPr>
            <a:bodyPr rot="0" spcFirstLastPara="1" vertOverflow="ellipsis" vert="horz" wrap="square" anchor="ctr" anchorCtr="1"/>
            <a:lstStyle/>
            <a:p>
              <a:pPr>
                <a:defRPr sz="11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5400000" spcFirstLastPara="1" vertOverflow="ellipsis" wrap="square" anchor="ctr" anchorCtr="1"/>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172602648"/>
        <c:crosses val="autoZero"/>
        <c:auto val="1"/>
        <c:lblAlgn val="ctr"/>
        <c:lblOffset val="100"/>
        <c:noMultiLvlLbl val="0"/>
      </c:catAx>
      <c:valAx>
        <c:axId val="172602648"/>
        <c:scaling>
          <c:orientation val="minMax"/>
        </c:scaling>
        <c:delete val="0"/>
        <c:axPos val="l"/>
        <c:majorGridlines>
          <c:spPr>
            <a:ln w="9525" cap="flat" cmpd="sng" algn="ctr">
              <a:solidFill>
                <a:schemeClr val="bg1">
                  <a:lumMod val="85000"/>
                </a:schemeClr>
              </a:solidFill>
              <a:round/>
            </a:ln>
            <a:effectLst/>
          </c:spPr>
        </c:majorGridlines>
        <c:title>
          <c:tx>
            <c:rich>
              <a:bodyPr rot="-5400000" spcFirstLastPara="1" vertOverflow="ellipsis" vert="horz" wrap="square" anchor="ctr" anchorCtr="1"/>
              <a:lstStyle/>
              <a:p>
                <a:pPr>
                  <a:defRPr sz="1050" b="0" i="0" u="none" strike="noStrike" kern="1200" baseline="0">
                    <a:solidFill>
                      <a:sysClr val="windowText" lastClr="000000"/>
                    </a:solidFill>
                    <a:latin typeface="Arial" panose="020B0604020202020204" pitchFamily="34" charset="0"/>
                    <a:ea typeface="+mn-ea"/>
                    <a:cs typeface="Arial" panose="020B0604020202020204" pitchFamily="34" charset="0"/>
                  </a:defRPr>
                </a:pPr>
                <a:r>
                  <a:rPr lang="en-US" sz="1050" b="0">
                    <a:solidFill>
                      <a:sysClr val="windowText" lastClr="000000"/>
                    </a:solidFill>
                    <a:latin typeface="Arial" panose="020B0604020202020204" pitchFamily="34" charset="0"/>
                    <a:cs typeface="Arial" panose="020B0604020202020204" pitchFamily="34" charset="0"/>
                  </a:rPr>
                  <a:t>% of late prefetches</a:t>
                </a:r>
              </a:p>
            </c:rich>
          </c:tx>
          <c:layout>
            <c:manualLayout>
              <c:xMode val="edge"/>
              <c:yMode val="edge"/>
              <c:x val="1.9249278152069296E-2"/>
              <c:y val="0.27640502962165003"/>
            </c:manualLayout>
          </c:layout>
          <c:overlay val="0"/>
          <c:spPr>
            <a:noFill/>
            <a:ln>
              <a:noFill/>
            </a:ln>
            <a:effectLst/>
          </c:spPr>
          <c:txPr>
            <a:bodyPr rot="-5400000" spcFirstLastPara="1" vertOverflow="ellipsis" vert="horz" wrap="square" anchor="ctr" anchorCtr="1"/>
            <a:lstStyle/>
            <a:p>
              <a:pPr>
                <a:defRPr sz="105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ysClr val="windowText" lastClr="000000"/>
                </a:solidFill>
                <a:latin typeface="+mn-lt"/>
                <a:ea typeface="+mn-ea"/>
                <a:cs typeface="+mn-cs"/>
              </a:defRPr>
            </a:pPr>
            <a:endParaRPr lang="en-US"/>
          </a:p>
        </c:txPr>
        <c:crossAx val="172606912"/>
        <c:crosses val="autoZero"/>
        <c:crossBetween val="between"/>
      </c:valAx>
      <c:spPr>
        <a:no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959928360968283E-2"/>
          <c:y val="0.10870262614029248"/>
          <c:w val="0.90602992662776605"/>
          <c:h val="0.53789163635119597"/>
        </c:manualLayout>
      </c:layout>
      <c:barChart>
        <c:barDir val="col"/>
        <c:grouping val="clustered"/>
        <c:varyColors val="0"/>
        <c:ser>
          <c:idx val="0"/>
          <c:order val="0"/>
          <c:tx>
            <c:strRef>
              <c:f>'6400'!$H$1</c:f>
              <c:strCache>
                <c:ptCount val="1"/>
                <c:pt idx="0">
                  <c:v>late </c:v>
                </c:pt>
              </c:strCache>
            </c:strRef>
          </c:tx>
          <c:spPr>
            <a:solidFill>
              <a:srgbClr val="FF0000"/>
            </a:solidFill>
            <a:ln>
              <a:solidFill>
                <a:schemeClr val="tx1"/>
              </a:solidFill>
            </a:ln>
            <a:effectLst/>
          </c:spPr>
          <c:invertIfNegative val="0"/>
          <c:cat>
            <c:strRef>
              <c:f>'6400'!$A$2:$A$47</c:f>
              <c:strCache>
                <c:ptCount val="46"/>
                <c:pt idx="0">
                  <c:v>600.perlbench_s-570B</c:v>
                </c:pt>
                <c:pt idx="1">
                  <c:v>602.gcc_s-1850B</c:v>
                </c:pt>
                <c:pt idx="2">
                  <c:v>602.gcc_s-2226B</c:v>
                </c:pt>
                <c:pt idx="3">
                  <c:v>602.gcc_s-734B</c:v>
                </c:pt>
                <c:pt idx="4">
                  <c:v>603.bwaves_s-1740B</c:v>
                </c:pt>
                <c:pt idx="5">
                  <c:v>603.bwaves_s-2609B</c:v>
                </c:pt>
                <c:pt idx="6">
                  <c:v>603.bwaves_s-2931B</c:v>
                </c:pt>
                <c:pt idx="7">
                  <c:v>603.bwaves_s-891B</c:v>
                </c:pt>
                <c:pt idx="8">
                  <c:v>605.mcf_s-1152B</c:v>
                </c:pt>
                <c:pt idx="9">
                  <c:v>605.mcf_s-1536B</c:v>
                </c:pt>
                <c:pt idx="10">
                  <c:v>605.mcf_s-1554B</c:v>
                </c:pt>
                <c:pt idx="11">
                  <c:v>605.mcf_s-1644B</c:v>
                </c:pt>
                <c:pt idx="12">
                  <c:v>605.mcf_s-472B</c:v>
                </c:pt>
                <c:pt idx="13">
                  <c:v>605.mcf_s-484B</c:v>
                </c:pt>
                <c:pt idx="14">
                  <c:v>605.mcf_s-665B</c:v>
                </c:pt>
                <c:pt idx="15">
                  <c:v>605.mcf_s-782B</c:v>
                </c:pt>
                <c:pt idx="16">
                  <c:v>605.mcf_s-994B</c:v>
                </c:pt>
                <c:pt idx="17">
                  <c:v>607.cactuBSSN_s-2421B</c:v>
                </c:pt>
                <c:pt idx="18">
                  <c:v>607.cactuBSSN_s-3477B</c:v>
                </c:pt>
                <c:pt idx="19">
                  <c:v>607.cactuBSSN_s-4004B</c:v>
                </c:pt>
                <c:pt idx="20">
                  <c:v>619.lbm_s-2676B</c:v>
                </c:pt>
                <c:pt idx="21">
                  <c:v>619.lbm_s-2677B</c:v>
                </c:pt>
                <c:pt idx="22">
                  <c:v>619.lbm_s-3766B</c:v>
                </c:pt>
                <c:pt idx="23">
                  <c:v>619.lbm_s-4268B</c:v>
                </c:pt>
                <c:pt idx="24">
                  <c:v>620.omnetpp_s-141B</c:v>
                </c:pt>
                <c:pt idx="25">
                  <c:v>620.omnetpp_s-874B</c:v>
                </c:pt>
                <c:pt idx="26">
                  <c:v>621.wrf_s-6673B</c:v>
                </c:pt>
                <c:pt idx="27">
                  <c:v>621.wrf_s-8065B</c:v>
                </c:pt>
                <c:pt idx="28">
                  <c:v>623.xalancbmk_s-10B</c:v>
                </c:pt>
                <c:pt idx="29">
                  <c:v>623.xalancbmk_s-165B</c:v>
                </c:pt>
                <c:pt idx="30">
                  <c:v>623.xalancbmk_s-202B</c:v>
                </c:pt>
                <c:pt idx="31">
                  <c:v>628.pop2_s-17B</c:v>
                </c:pt>
                <c:pt idx="32">
                  <c:v>641.leela_s-1083B</c:v>
                </c:pt>
                <c:pt idx="33">
                  <c:v>649.fotonik3d_s-10881B</c:v>
                </c:pt>
                <c:pt idx="34">
                  <c:v>649.fotonik3d_s-1176B</c:v>
                </c:pt>
                <c:pt idx="35">
                  <c:v>649.fotonik3d_s-7084B</c:v>
                </c:pt>
                <c:pt idx="36">
                  <c:v>649.fotonik3d_s-8225B</c:v>
                </c:pt>
                <c:pt idx="37">
                  <c:v>654.roms_s-1007B</c:v>
                </c:pt>
                <c:pt idx="38">
                  <c:v>654.roms_s-1070B</c:v>
                </c:pt>
                <c:pt idx="39">
                  <c:v>654.roms_s-1390B</c:v>
                </c:pt>
                <c:pt idx="40">
                  <c:v>654.roms_s-1613B</c:v>
                </c:pt>
                <c:pt idx="41">
                  <c:v>654.roms_s-293B</c:v>
                </c:pt>
                <c:pt idx="42">
                  <c:v>654.roms_s-294B</c:v>
                </c:pt>
                <c:pt idx="43">
                  <c:v>654.roms_s-523B</c:v>
                </c:pt>
                <c:pt idx="44">
                  <c:v>657.xz_s-2302B</c:v>
                </c:pt>
                <c:pt idx="45">
                  <c:v>mean</c:v>
                </c:pt>
              </c:strCache>
            </c:strRef>
          </c:cat>
          <c:val>
            <c:numRef>
              <c:f>'6400'!$H$2:$H$47</c:f>
              <c:numCache>
                <c:formatCode>General</c:formatCode>
                <c:ptCount val="46"/>
                <c:pt idx="0">
                  <c:v>1.7</c:v>
                </c:pt>
                <c:pt idx="1">
                  <c:v>0.5</c:v>
                </c:pt>
                <c:pt idx="2">
                  <c:v>0.81</c:v>
                </c:pt>
                <c:pt idx="3">
                  <c:v>0.03</c:v>
                </c:pt>
                <c:pt idx="4">
                  <c:v>0.21</c:v>
                </c:pt>
                <c:pt idx="5">
                  <c:v>0.22</c:v>
                </c:pt>
                <c:pt idx="6">
                  <c:v>0</c:v>
                </c:pt>
                <c:pt idx="7">
                  <c:v>0.33</c:v>
                </c:pt>
                <c:pt idx="8">
                  <c:v>4.8899999999999997</c:v>
                </c:pt>
                <c:pt idx="9">
                  <c:v>0.38</c:v>
                </c:pt>
                <c:pt idx="10">
                  <c:v>17.149999999999999</c:v>
                </c:pt>
                <c:pt idx="11">
                  <c:v>2.62</c:v>
                </c:pt>
                <c:pt idx="12">
                  <c:v>22.12</c:v>
                </c:pt>
                <c:pt idx="13">
                  <c:v>15.05</c:v>
                </c:pt>
                <c:pt idx="14">
                  <c:v>3.44</c:v>
                </c:pt>
                <c:pt idx="15">
                  <c:v>9.6300000000000008</c:v>
                </c:pt>
                <c:pt idx="16">
                  <c:v>9.83</c:v>
                </c:pt>
                <c:pt idx="17">
                  <c:v>0.01</c:v>
                </c:pt>
                <c:pt idx="18">
                  <c:v>0</c:v>
                </c:pt>
                <c:pt idx="19">
                  <c:v>0</c:v>
                </c:pt>
                <c:pt idx="20">
                  <c:v>7.02</c:v>
                </c:pt>
                <c:pt idx="21">
                  <c:v>8.7100000000000009</c:v>
                </c:pt>
                <c:pt idx="22">
                  <c:v>0.48</c:v>
                </c:pt>
                <c:pt idx="23">
                  <c:v>8.77</c:v>
                </c:pt>
                <c:pt idx="24">
                  <c:v>1.41</c:v>
                </c:pt>
                <c:pt idx="25">
                  <c:v>1.58</c:v>
                </c:pt>
                <c:pt idx="26">
                  <c:v>2.09</c:v>
                </c:pt>
                <c:pt idx="27">
                  <c:v>0.42</c:v>
                </c:pt>
                <c:pt idx="28">
                  <c:v>4.6399999999999997</c:v>
                </c:pt>
                <c:pt idx="29">
                  <c:v>1.37</c:v>
                </c:pt>
                <c:pt idx="30">
                  <c:v>1.05</c:v>
                </c:pt>
                <c:pt idx="31">
                  <c:v>0.42</c:v>
                </c:pt>
                <c:pt idx="32">
                  <c:v>2.04</c:v>
                </c:pt>
                <c:pt idx="33">
                  <c:v>1.49</c:v>
                </c:pt>
                <c:pt idx="34">
                  <c:v>0.63</c:v>
                </c:pt>
                <c:pt idx="35">
                  <c:v>0.02</c:v>
                </c:pt>
                <c:pt idx="36">
                  <c:v>0.63</c:v>
                </c:pt>
                <c:pt idx="37">
                  <c:v>0.82</c:v>
                </c:pt>
                <c:pt idx="38">
                  <c:v>1.53</c:v>
                </c:pt>
                <c:pt idx="39">
                  <c:v>2.0299999999999998</c:v>
                </c:pt>
                <c:pt idx="40">
                  <c:v>1.91</c:v>
                </c:pt>
                <c:pt idx="41">
                  <c:v>0.08</c:v>
                </c:pt>
                <c:pt idx="42">
                  <c:v>0.04</c:v>
                </c:pt>
                <c:pt idx="43">
                  <c:v>1.04</c:v>
                </c:pt>
                <c:pt idx="44">
                  <c:v>0.21</c:v>
                </c:pt>
                <c:pt idx="45">
                  <c:v>3.1</c:v>
                </c:pt>
              </c:numCache>
            </c:numRef>
          </c:val>
          <c:extLst>
            <c:ext xmlns:c16="http://schemas.microsoft.com/office/drawing/2014/chart" uri="{C3380CC4-5D6E-409C-BE32-E72D297353CC}">
              <c16:uniqueId val="{00000000-ED44-4459-A171-FE11A58820C5}"/>
            </c:ext>
          </c:extLst>
        </c:ser>
        <c:ser>
          <c:idx val="1"/>
          <c:order val="1"/>
          <c:tx>
            <c:strRef>
              <c:f>'6400'!$I$1</c:f>
              <c:strCache>
                <c:ptCount val="1"/>
                <c:pt idx="0">
                  <c:v>useful</c:v>
                </c:pt>
              </c:strCache>
            </c:strRef>
          </c:tx>
          <c:spPr>
            <a:solidFill>
              <a:srgbClr val="92D050"/>
            </a:solidFill>
            <a:ln>
              <a:solidFill>
                <a:sysClr val="windowText" lastClr="000000"/>
              </a:solidFill>
            </a:ln>
            <a:effectLst/>
          </c:spPr>
          <c:invertIfNegative val="0"/>
          <c:cat>
            <c:strRef>
              <c:f>'6400'!$A$2:$A$47</c:f>
              <c:strCache>
                <c:ptCount val="46"/>
                <c:pt idx="0">
                  <c:v>600.perlbench_s-570B</c:v>
                </c:pt>
                <c:pt idx="1">
                  <c:v>602.gcc_s-1850B</c:v>
                </c:pt>
                <c:pt idx="2">
                  <c:v>602.gcc_s-2226B</c:v>
                </c:pt>
                <c:pt idx="3">
                  <c:v>602.gcc_s-734B</c:v>
                </c:pt>
                <c:pt idx="4">
                  <c:v>603.bwaves_s-1740B</c:v>
                </c:pt>
                <c:pt idx="5">
                  <c:v>603.bwaves_s-2609B</c:v>
                </c:pt>
                <c:pt idx="6">
                  <c:v>603.bwaves_s-2931B</c:v>
                </c:pt>
                <c:pt idx="7">
                  <c:v>603.bwaves_s-891B</c:v>
                </c:pt>
                <c:pt idx="8">
                  <c:v>605.mcf_s-1152B</c:v>
                </c:pt>
                <c:pt idx="9">
                  <c:v>605.mcf_s-1536B</c:v>
                </c:pt>
                <c:pt idx="10">
                  <c:v>605.mcf_s-1554B</c:v>
                </c:pt>
                <c:pt idx="11">
                  <c:v>605.mcf_s-1644B</c:v>
                </c:pt>
                <c:pt idx="12">
                  <c:v>605.mcf_s-472B</c:v>
                </c:pt>
                <c:pt idx="13">
                  <c:v>605.mcf_s-484B</c:v>
                </c:pt>
                <c:pt idx="14">
                  <c:v>605.mcf_s-665B</c:v>
                </c:pt>
                <c:pt idx="15">
                  <c:v>605.mcf_s-782B</c:v>
                </c:pt>
                <c:pt idx="16">
                  <c:v>605.mcf_s-994B</c:v>
                </c:pt>
                <c:pt idx="17">
                  <c:v>607.cactuBSSN_s-2421B</c:v>
                </c:pt>
                <c:pt idx="18">
                  <c:v>607.cactuBSSN_s-3477B</c:v>
                </c:pt>
                <c:pt idx="19">
                  <c:v>607.cactuBSSN_s-4004B</c:v>
                </c:pt>
                <c:pt idx="20">
                  <c:v>619.lbm_s-2676B</c:v>
                </c:pt>
                <c:pt idx="21">
                  <c:v>619.lbm_s-2677B</c:v>
                </c:pt>
                <c:pt idx="22">
                  <c:v>619.lbm_s-3766B</c:v>
                </c:pt>
                <c:pt idx="23">
                  <c:v>619.lbm_s-4268B</c:v>
                </c:pt>
                <c:pt idx="24">
                  <c:v>620.omnetpp_s-141B</c:v>
                </c:pt>
                <c:pt idx="25">
                  <c:v>620.omnetpp_s-874B</c:v>
                </c:pt>
                <c:pt idx="26">
                  <c:v>621.wrf_s-6673B</c:v>
                </c:pt>
                <c:pt idx="27">
                  <c:v>621.wrf_s-8065B</c:v>
                </c:pt>
                <c:pt idx="28">
                  <c:v>623.xalancbmk_s-10B</c:v>
                </c:pt>
                <c:pt idx="29">
                  <c:v>623.xalancbmk_s-165B</c:v>
                </c:pt>
                <c:pt idx="30">
                  <c:v>623.xalancbmk_s-202B</c:v>
                </c:pt>
                <c:pt idx="31">
                  <c:v>628.pop2_s-17B</c:v>
                </c:pt>
                <c:pt idx="32">
                  <c:v>641.leela_s-1083B</c:v>
                </c:pt>
                <c:pt idx="33">
                  <c:v>649.fotonik3d_s-10881B</c:v>
                </c:pt>
                <c:pt idx="34">
                  <c:v>649.fotonik3d_s-1176B</c:v>
                </c:pt>
                <c:pt idx="35">
                  <c:v>649.fotonik3d_s-7084B</c:v>
                </c:pt>
                <c:pt idx="36">
                  <c:v>649.fotonik3d_s-8225B</c:v>
                </c:pt>
                <c:pt idx="37">
                  <c:v>654.roms_s-1007B</c:v>
                </c:pt>
                <c:pt idx="38">
                  <c:v>654.roms_s-1070B</c:v>
                </c:pt>
                <c:pt idx="39">
                  <c:v>654.roms_s-1390B</c:v>
                </c:pt>
                <c:pt idx="40">
                  <c:v>654.roms_s-1613B</c:v>
                </c:pt>
                <c:pt idx="41">
                  <c:v>654.roms_s-293B</c:v>
                </c:pt>
                <c:pt idx="42">
                  <c:v>654.roms_s-294B</c:v>
                </c:pt>
                <c:pt idx="43">
                  <c:v>654.roms_s-523B</c:v>
                </c:pt>
                <c:pt idx="44">
                  <c:v>657.xz_s-2302B</c:v>
                </c:pt>
                <c:pt idx="45">
                  <c:v>mean</c:v>
                </c:pt>
              </c:strCache>
            </c:strRef>
          </c:cat>
          <c:val>
            <c:numRef>
              <c:f>'6400'!$I$2:$I$47</c:f>
              <c:numCache>
                <c:formatCode>General</c:formatCode>
                <c:ptCount val="46"/>
                <c:pt idx="0">
                  <c:v>32.979999999999997</c:v>
                </c:pt>
                <c:pt idx="1">
                  <c:v>82.77</c:v>
                </c:pt>
                <c:pt idx="2">
                  <c:v>91.65</c:v>
                </c:pt>
                <c:pt idx="3">
                  <c:v>86.43</c:v>
                </c:pt>
                <c:pt idx="4">
                  <c:v>99.54</c:v>
                </c:pt>
                <c:pt idx="5">
                  <c:v>99.56</c:v>
                </c:pt>
                <c:pt idx="6">
                  <c:v>99.51</c:v>
                </c:pt>
                <c:pt idx="7">
                  <c:v>100</c:v>
                </c:pt>
                <c:pt idx="8">
                  <c:v>26.66</c:v>
                </c:pt>
                <c:pt idx="9">
                  <c:v>3.83</c:v>
                </c:pt>
                <c:pt idx="10">
                  <c:v>47.45</c:v>
                </c:pt>
                <c:pt idx="11">
                  <c:v>50.44</c:v>
                </c:pt>
                <c:pt idx="12">
                  <c:v>34.75</c:v>
                </c:pt>
                <c:pt idx="13">
                  <c:v>33.54</c:v>
                </c:pt>
                <c:pt idx="14">
                  <c:v>26.75</c:v>
                </c:pt>
                <c:pt idx="15">
                  <c:v>25.26</c:v>
                </c:pt>
                <c:pt idx="16">
                  <c:v>15.01</c:v>
                </c:pt>
                <c:pt idx="17">
                  <c:v>9.31</c:v>
                </c:pt>
                <c:pt idx="18">
                  <c:v>27.3</c:v>
                </c:pt>
                <c:pt idx="19">
                  <c:v>36.369999999999997</c:v>
                </c:pt>
                <c:pt idx="20">
                  <c:v>100</c:v>
                </c:pt>
                <c:pt idx="21">
                  <c:v>100</c:v>
                </c:pt>
                <c:pt idx="22">
                  <c:v>100</c:v>
                </c:pt>
                <c:pt idx="23">
                  <c:v>100</c:v>
                </c:pt>
                <c:pt idx="24">
                  <c:v>13.93</c:v>
                </c:pt>
                <c:pt idx="25">
                  <c:v>14.12</c:v>
                </c:pt>
                <c:pt idx="26">
                  <c:v>87.92</c:v>
                </c:pt>
                <c:pt idx="27">
                  <c:v>77.19</c:v>
                </c:pt>
                <c:pt idx="28">
                  <c:v>18.84</c:v>
                </c:pt>
                <c:pt idx="29">
                  <c:v>90.68</c:v>
                </c:pt>
                <c:pt idx="30">
                  <c:v>91.72</c:v>
                </c:pt>
                <c:pt idx="31">
                  <c:v>75.95</c:v>
                </c:pt>
                <c:pt idx="32">
                  <c:v>59.55</c:v>
                </c:pt>
                <c:pt idx="33">
                  <c:v>59.32</c:v>
                </c:pt>
                <c:pt idx="34">
                  <c:v>99.52</c:v>
                </c:pt>
                <c:pt idx="35">
                  <c:v>93.33</c:v>
                </c:pt>
                <c:pt idx="36">
                  <c:v>99.53</c:v>
                </c:pt>
                <c:pt idx="37">
                  <c:v>94.23</c:v>
                </c:pt>
                <c:pt idx="38">
                  <c:v>95.36</c:v>
                </c:pt>
                <c:pt idx="39">
                  <c:v>94.23</c:v>
                </c:pt>
                <c:pt idx="40">
                  <c:v>93.38</c:v>
                </c:pt>
                <c:pt idx="41">
                  <c:v>96.56</c:v>
                </c:pt>
                <c:pt idx="42">
                  <c:v>91.55</c:v>
                </c:pt>
                <c:pt idx="43">
                  <c:v>94.09</c:v>
                </c:pt>
                <c:pt idx="44">
                  <c:v>11.94</c:v>
                </c:pt>
                <c:pt idx="45">
                  <c:v>66.27</c:v>
                </c:pt>
              </c:numCache>
            </c:numRef>
          </c:val>
          <c:extLst>
            <c:ext xmlns:c16="http://schemas.microsoft.com/office/drawing/2014/chart" uri="{C3380CC4-5D6E-409C-BE32-E72D297353CC}">
              <c16:uniqueId val="{00000001-ED44-4459-A171-FE11A58820C5}"/>
            </c:ext>
          </c:extLst>
        </c:ser>
        <c:dLbls>
          <c:showLegendKey val="0"/>
          <c:showVal val="0"/>
          <c:showCatName val="0"/>
          <c:showSerName val="0"/>
          <c:showPercent val="0"/>
          <c:showBubbleSize val="0"/>
        </c:dLbls>
        <c:gapWidth val="100"/>
        <c:overlap val="-24"/>
        <c:axId val="172606912"/>
        <c:axId val="172602648"/>
      </c:barChart>
      <c:catAx>
        <c:axId val="172606912"/>
        <c:scaling>
          <c:orientation val="minMax"/>
        </c:scaling>
        <c:delete val="0"/>
        <c:axPos val="b"/>
        <c:title>
          <c:tx>
            <c:rich>
              <a:bodyPr rot="0" spcFirstLastPara="1" vertOverflow="ellipsis" vert="horz" wrap="square" anchor="ctr" anchorCtr="1"/>
              <a:lstStyle/>
              <a:p>
                <a:pPr>
                  <a:defRPr sz="1200" b="0" i="0" u="none" strike="noStrike" kern="1200" baseline="0">
                    <a:solidFill>
                      <a:sysClr val="windowText" lastClr="000000"/>
                    </a:solidFill>
                    <a:latin typeface="Arial" panose="020B0604020202020204" pitchFamily="34" charset="0"/>
                    <a:ea typeface="+mn-ea"/>
                    <a:cs typeface="Arial" panose="020B0604020202020204" pitchFamily="34" charset="0"/>
                  </a:defRPr>
                </a:pPr>
                <a:r>
                  <a:rPr lang="en-US"/>
                  <a:t>Benchmarks</a:t>
                </a:r>
              </a:p>
            </c:rich>
          </c:tx>
          <c:layout>
            <c:manualLayout>
              <c:xMode val="edge"/>
              <c:yMode val="edge"/>
              <c:x val="0.45607152348489227"/>
              <c:y val="0.94226916563671947"/>
            </c:manualLayout>
          </c:layout>
          <c:overlay val="0"/>
          <c:spPr>
            <a:noFill/>
            <a:ln>
              <a:noFill/>
            </a:ln>
            <a:effectLst/>
          </c:spPr>
          <c:txPr>
            <a:bodyPr rot="0" spcFirstLastPara="1" vertOverflow="ellipsis" vert="horz" wrap="square" anchor="ctr" anchorCtr="1"/>
            <a:lstStyle/>
            <a:p>
              <a:pPr>
                <a:defRPr sz="12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5400000" spcFirstLastPara="1" vertOverflow="ellipsis" wrap="square" anchor="ctr" anchorCtr="1"/>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172602648"/>
        <c:crosses val="autoZero"/>
        <c:auto val="1"/>
        <c:lblAlgn val="ctr"/>
        <c:lblOffset val="100"/>
        <c:noMultiLvlLbl val="0"/>
      </c:catAx>
      <c:valAx>
        <c:axId val="172602648"/>
        <c:scaling>
          <c:orientation val="minMax"/>
          <c:max val="100"/>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ysClr val="windowText" lastClr="000000"/>
                    </a:solidFill>
                    <a:latin typeface="Arial" panose="020B0604020202020204" pitchFamily="34" charset="0"/>
                    <a:ea typeface="+mn-ea"/>
                    <a:cs typeface="Arial" panose="020B0604020202020204" pitchFamily="34" charset="0"/>
                  </a:defRPr>
                </a:pPr>
                <a:r>
                  <a:rPr lang="en-US" dirty="0"/>
                  <a:t>Percentage</a:t>
                </a:r>
              </a:p>
            </c:rich>
          </c:tx>
          <c:layout>
            <c:manualLayout>
              <c:xMode val="edge"/>
              <c:yMode val="edge"/>
              <c:x val="0"/>
              <c:y val="0.34449523049927405"/>
            </c:manualLayout>
          </c:layout>
          <c:overlay val="0"/>
          <c:spPr>
            <a:noFill/>
            <a:ln>
              <a:noFill/>
            </a:ln>
            <a:effectLst/>
          </c:spPr>
          <c:txPr>
            <a:bodyPr rot="-5400000" spcFirstLastPara="1" vertOverflow="ellipsis" vert="horz" wrap="square" anchor="ctr" anchorCtr="1"/>
            <a:lstStyle/>
            <a:p>
              <a:pPr>
                <a:defRPr sz="11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ysClr val="windowText" lastClr="000000"/>
                </a:solidFill>
                <a:latin typeface="+mn-lt"/>
                <a:ea typeface="+mn-ea"/>
                <a:cs typeface="+mn-cs"/>
              </a:defRPr>
            </a:pPr>
            <a:endParaRPr lang="en-US"/>
          </a:p>
        </c:txPr>
        <c:crossAx val="172606912"/>
        <c:crosses val="autoZero"/>
        <c:crossBetween val="between"/>
      </c:valAx>
      <c:spPr>
        <a:noFill/>
        <a:ln>
          <a:solidFill>
            <a:schemeClr val="tx1"/>
          </a:solidFill>
        </a:ln>
        <a:effectLst/>
      </c:spPr>
    </c:plotArea>
    <c:legend>
      <c:legendPos val="t"/>
      <c:layout>
        <c:manualLayout>
          <c:xMode val="edge"/>
          <c:yMode val="edge"/>
          <c:x val="0.40620266913166564"/>
          <c:y val="3.1091175676886653E-2"/>
          <c:w val="0.18642128372522965"/>
          <c:h val="4.9036870257700857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overall!$C$1</c:f>
              <c:strCache>
                <c:ptCount val="1"/>
                <c:pt idx="0">
                  <c:v>speedup</c:v>
                </c:pt>
              </c:strCache>
            </c:strRef>
          </c:tx>
          <c:spPr>
            <a:ln w="22225" cap="rnd" cmpd="sng" algn="ctr">
              <a:solidFill>
                <a:srgbClr val="00B050"/>
              </a:solidFill>
              <a:round/>
            </a:ln>
            <a:effectLst/>
          </c:spPr>
          <c:marker>
            <c:symbol val="diamond"/>
            <c:size val="8"/>
            <c:spPr>
              <a:solidFill>
                <a:schemeClr val="tx1"/>
              </a:solidFill>
              <a:ln w="9525" cap="flat" cmpd="sng" algn="ctr">
                <a:solidFill>
                  <a:srgbClr val="92D050"/>
                </a:solidFill>
                <a:round/>
              </a:ln>
              <a:effectLst/>
            </c:spPr>
          </c:marker>
          <c:dLbls>
            <c:dLbl>
              <c:idx val="1"/>
              <c:layout>
                <c:manualLayout>
                  <c:x val="-8.7994468082304753E-2"/>
                  <c:y val="-5.731383936732035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534-4C39-BA94-F26CF1DD6104}"/>
                </c:ext>
              </c:extLst>
            </c:dLbl>
            <c:dLbl>
              <c:idx val="2"/>
              <c:layout>
                <c:manualLayout>
                  <c:x val="-8.1214808271754466E-2"/>
                  <c:y val="-4.754583335576647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534-4C39-BA94-F26CF1DD6104}"/>
                </c:ext>
              </c:extLst>
            </c:dLbl>
            <c:dLbl>
              <c:idx val="5"/>
              <c:layout>
                <c:manualLayout>
                  <c:x val="-3.6017076201418891E-2"/>
                  <c:y val="-7.359384938657691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3534-4C39-BA94-F26CF1DD6104}"/>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overall!$A$2:$A$7</c:f>
              <c:strCache>
                <c:ptCount val="6"/>
                <c:pt idx="0">
                  <c:v>6400 MT/s</c:v>
                </c:pt>
                <c:pt idx="1">
                  <c:v>1600 MT/s</c:v>
                </c:pt>
                <c:pt idx="2">
                  <c:v>800 MT/s</c:v>
                </c:pt>
                <c:pt idx="3">
                  <c:v>533 MT/s</c:v>
                </c:pt>
                <c:pt idx="4">
                  <c:v>400 MT/s</c:v>
                </c:pt>
                <c:pt idx="5">
                  <c:v>200 MT/s </c:v>
                </c:pt>
              </c:strCache>
            </c:strRef>
          </c:cat>
          <c:val>
            <c:numRef>
              <c:f>overall!$C$2:$C$7</c:f>
              <c:numCache>
                <c:formatCode>General</c:formatCode>
                <c:ptCount val="6"/>
                <c:pt idx="0">
                  <c:v>1.0023</c:v>
                </c:pt>
                <c:pt idx="1">
                  <c:v>1.0033000000000001</c:v>
                </c:pt>
                <c:pt idx="2">
                  <c:v>1.0062</c:v>
                </c:pt>
                <c:pt idx="3">
                  <c:v>1.0086999999999999</c:v>
                </c:pt>
                <c:pt idx="4">
                  <c:v>1.0085999999999999</c:v>
                </c:pt>
                <c:pt idx="5">
                  <c:v>1.0051000000000001</c:v>
                </c:pt>
              </c:numCache>
            </c:numRef>
          </c:val>
          <c:smooth val="0"/>
          <c:extLst>
            <c:ext xmlns:c16="http://schemas.microsoft.com/office/drawing/2014/chart" uri="{C3380CC4-5D6E-409C-BE32-E72D297353CC}">
              <c16:uniqueId val="{00000000-3534-4C39-BA94-F26CF1DD6104}"/>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marker val="1"/>
        <c:smooth val="0"/>
        <c:axId val="284285624"/>
        <c:axId val="284290216"/>
      </c:lineChart>
      <c:catAx>
        <c:axId val="284285624"/>
        <c:scaling>
          <c:orientation val="minMax"/>
        </c:scaling>
        <c:delete val="0"/>
        <c:axPos val="b"/>
        <c:title>
          <c:tx>
            <c:rich>
              <a:bodyPr rot="0" spcFirstLastPara="1" vertOverflow="ellipsis" vert="horz" wrap="square" anchor="ctr" anchorCtr="1"/>
              <a:lstStyle/>
              <a:p>
                <a:pPr>
                  <a:defRPr sz="1200" b="0" i="0" u="none" strike="noStrike" kern="1200" cap="all" baseline="0">
                    <a:solidFill>
                      <a:schemeClr val="tx1"/>
                    </a:solidFill>
                    <a:latin typeface="+mn-lt"/>
                    <a:ea typeface="+mn-ea"/>
                    <a:cs typeface="+mn-cs"/>
                  </a:defRPr>
                </a:pPr>
                <a:r>
                  <a:rPr lang="en-US" sz="1200" dirty="0">
                    <a:solidFill>
                      <a:schemeClr val="tx1"/>
                    </a:solidFill>
                  </a:rPr>
                  <a:t>DRAM</a:t>
                </a:r>
                <a:r>
                  <a:rPr lang="en-US" sz="1200" baseline="0" dirty="0">
                    <a:solidFill>
                      <a:schemeClr val="tx1"/>
                    </a:solidFill>
                  </a:rPr>
                  <a:t> BANDWIDTH</a:t>
                </a:r>
                <a:endParaRPr lang="en-US" sz="1200" dirty="0">
                  <a:solidFill>
                    <a:schemeClr val="tx1"/>
                  </a:solidFill>
                </a:endParaRPr>
              </a:p>
            </c:rich>
          </c:tx>
          <c:layout>
            <c:manualLayout>
              <c:xMode val="edge"/>
              <c:yMode val="edge"/>
              <c:x val="0.451537621506718"/>
              <c:y val="0.94072435533083143"/>
            </c:manualLayout>
          </c:layout>
          <c:overlay val="0"/>
          <c:spPr>
            <a:noFill/>
            <a:ln>
              <a:noFill/>
            </a:ln>
            <a:effectLst/>
          </c:spPr>
          <c:txPr>
            <a:bodyPr rot="0" spcFirstLastPara="1" vertOverflow="ellipsis" vert="horz" wrap="square" anchor="ctr" anchorCtr="1"/>
            <a:lstStyle/>
            <a:p>
              <a:pPr>
                <a:defRPr sz="1200" b="0" i="0" u="none" strike="noStrike" kern="1200" cap="all"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spc="20" baseline="0">
                <a:solidFill>
                  <a:sysClr val="windowText" lastClr="000000"/>
                </a:solidFill>
                <a:latin typeface="+mn-lt"/>
                <a:ea typeface="+mn-ea"/>
                <a:cs typeface="+mn-cs"/>
              </a:defRPr>
            </a:pPr>
            <a:endParaRPr lang="en-US"/>
          </a:p>
        </c:txPr>
        <c:crossAx val="284290216"/>
        <c:crosses val="autoZero"/>
        <c:auto val="1"/>
        <c:lblAlgn val="ctr"/>
        <c:lblOffset val="100"/>
        <c:noMultiLvlLbl val="0"/>
      </c:catAx>
      <c:valAx>
        <c:axId val="284290216"/>
        <c:scaling>
          <c:orientation val="minMax"/>
          <c:min val="1.0009999999999999"/>
        </c:scaling>
        <c:delete val="0"/>
        <c:axPos val="l"/>
        <c:majorGridlines>
          <c:spPr>
            <a:ln>
              <a:solidFill>
                <a:schemeClr val="dk1">
                  <a:lumMod val="15000"/>
                  <a:lumOff val="85000"/>
                </a:schemeClr>
              </a:solidFill>
            </a:ln>
            <a:effectLst/>
          </c:spPr>
        </c:majorGridlines>
        <c:title>
          <c:tx>
            <c:rich>
              <a:bodyPr rot="-5400000" spcFirstLastPara="1" vertOverflow="ellipsis" vert="horz" wrap="square" anchor="ctr" anchorCtr="1"/>
              <a:lstStyle/>
              <a:p>
                <a:pPr>
                  <a:defRPr sz="1200" b="0" i="0" u="none" strike="noStrike" kern="1200" cap="all" baseline="0">
                    <a:solidFill>
                      <a:schemeClr val="tx1"/>
                    </a:solidFill>
                    <a:latin typeface="+mn-lt"/>
                    <a:ea typeface="+mn-ea"/>
                    <a:cs typeface="+mn-cs"/>
                  </a:defRPr>
                </a:pPr>
                <a:r>
                  <a:rPr lang="en-US" sz="1200" dirty="0">
                    <a:solidFill>
                      <a:schemeClr val="tx1"/>
                    </a:solidFill>
                  </a:rPr>
                  <a:t>SPEEDUP</a:t>
                </a:r>
              </a:p>
            </c:rich>
          </c:tx>
          <c:layout>
            <c:manualLayout>
              <c:xMode val="edge"/>
              <c:yMode val="edge"/>
              <c:x val="0"/>
              <c:y val="0.37234151923002473"/>
            </c:manualLayout>
          </c:layout>
          <c:overlay val="0"/>
          <c:spPr>
            <a:noFill/>
            <a:ln>
              <a:noFill/>
            </a:ln>
            <a:effectLst/>
          </c:spPr>
          <c:txPr>
            <a:bodyPr rot="-5400000" spcFirstLastPara="1" vertOverflow="ellipsis" vert="horz" wrap="square" anchor="ctr" anchorCtr="1"/>
            <a:lstStyle/>
            <a:p>
              <a:pPr>
                <a:defRPr sz="1200" b="0" i="0" u="none" strike="noStrike" kern="1200" cap="all" baseline="0">
                  <a:solidFill>
                    <a:schemeClr val="tx1"/>
                  </a:solidFill>
                  <a:latin typeface="+mn-lt"/>
                  <a:ea typeface="+mn-ea"/>
                  <a:cs typeface="+mn-cs"/>
                </a:defRPr>
              </a:pPr>
              <a:endParaRPr lang="en-US"/>
            </a:p>
          </c:txPr>
        </c:title>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000" b="0" i="0" u="none" strike="noStrike" kern="1200" spc="20" baseline="0">
                <a:solidFill>
                  <a:sysClr val="windowText" lastClr="000000"/>
                </a:solidFill>
                <a:latin typeface="+mn-lt"/>
                <a:ea typeface="+mn-ea"/>
                <a:cs typeface="+mn-cs"/>
              </a:defRPr>
            </a:pPr>
            <a:endParaRPr lang="en-US"/>
          </a:p>
        </c:txPr>
        <c:crossAx val="284285624"/>
        <c:crosses val="autoZero"/>
        <c:crossBetween val="between"/>
      </c:valAx>
      <c:spPr>
        <a:noFill/>
        <a:ln>
          <a:solidFill>
            <a:schemeClr val="tx1"/>
          </a:solidFill>
        </a:ln>
        <a:effectLst/>
      </c:spPr>
    </c:plotArea>
    <c:plotVisOnly val="1"/>
    <c:dispBlanksAs val="gap"/>
    <c:showDLblsOverMax val="0"/>
    <c:extLst/>
  </c:chart>
  <c:spPr>
    <a:solidFill>
      <a:schemeClr val="lt1"/>
    </a:solidFill>
    <a:ln w="9525" cap="flat" cmpd="sng" algn="ctr">
      <a:noFill/>
      <a:round/>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overall!$C$1</c:f>
              <c:strCache>
                <c:ptCount val="1"/>
                <c:pt idx="0">
                  <c:v>speedup</c:v>
                </c:pt>
              </c:strCache>
            </c:strRef>
          </c:tx>
          <c:spPr>
            <a:ln w="22225" cap="rnd" cmpd="sng" algn="ctr">
              <a:solidFill>
                <a:srgbClr val="00B050"/>
              </a:solidFill>
              <a:round/>
            </a:ln>
            <a:effectLst/>
          </c:spPr>
          <c:marker>
            <c:symbol val="diamond"/>
            <c:size val="8"/>
            <c:spPr>
              <a:solidFill>
                <a:schemeClr val="tx1"/>
              </a:solidFill>
              <a:ln w="9525" cap="flat" cmpd="sng" algn="ctr">
                <a:solidFill>
                  <a:srgbClr val="92D050"/>
                </a:solidFill>
                <a:round/>
              </a:ln>
              <a:effectLst/>
            </c:spPr>
          </c:marker>
          <c:dLbls>
            <c:dLbl>
              <c:idx val="2"/>
              <c:layout>
                <c:manualLayout>
                  <c:x val="-4.8000390194701717E-2"/>
                  <c:y val="-6.818932265546108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16D-4617-AF05-9B907B8D9D84}"/>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ysClr val="windowText" lastClr="000000"/>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overall!$A$2:$A$7</c:f>
              <c:strCache>
                <c:ptCount val="6"/>
                <c:pt idx="0">
                  <c:v>6400 MT/s</c:v>
                </c:pt>
                <c:pt idx="1">
                  <c:v>1600 MT/s</c:v>
                </c:pt>
                <c:pt idx="2">
                  <c:v>800 MT/s</c:v>
                </c:pt>
                <c:pt idx="3">
                  <c:v>533 MT/s</c:v>
                </c:pt>
                <c:pt idx="4">
                  <c:v>400 MT/s</c:v>
                </c:pt>
                <c:pt idx="5">
                  <c:v>200 MT/s </c:v>
                </c:pt>
              </c:strCache>
            </c:strRef>
          </c:cat>
          <c:val>
            <c:numRef>
              <c:f>overall!$C$2:$C$7</c:f>
              <c:numCache>
                <c:formatCode>General</c:formatCode>
                <c:ptCount val="6"/>
                <c:pt idx="0">
                  <c:v>1.0048999999999999</c:v>
                </c:pt>
                <c:pt idx="1">
                  <c:v>1.0043</c:v>
                </c:pt>
                <c:pt idx="2">
                  <c:v>1.0031000000000001</c:v>
                </c:pt>
                <c:pt idx="3">
                  <c:v>1.0026999999999999</c:v>
                </c:pt>
                <c:pt idx="4">
                  <c:v>1.0019</c:v>
                </c:pt>
                <c:pt idx="5">
                  <c:v>1.0023</c:v>
                </c:pt>
              </c:numCache>
            </c:numRef>
          </c:val>
          <c:smooth val="0"/>
          <c:extLst>
            <c:ext xmlns:c16="http://schemas.microsoft.com/office/drawing/2014/chart" uri="{C3380CC4-5D6E-409C-BE32-E72D297353CC}">
              <c16:uniqueId val="{00000000-D16D-4617-AF05-9B907B8D9D84}"/>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marker val="1"/>
        <c:smooth val="0"/>
        <c:axId val="284285624"/>
        <c:axId val="284290216"/>
      </c:lineChart>
      <c:catAx>
        <c:axId val="284285624"/>
        <c:scaling>
          <c:orientation val="minMax"/>
        </c:scaling>
        <c:delete val="0"/>
        <c:axPos val="b"/>
        <c:title>
          <c:tx>
            <c:rich>
              <a:bodyPr rot="0" spcFirstLastPara="1" vertOverflow="ellipsis" vert="horz" wrap="square" anchor="ctr" anchorCtr="1"/>
              <a:lstStyle/>
              <a:p>
                <a:pPr>
                  <a:defRPr sz="1100" b="0" i="0" u="none" strike="noStrike" kern="1200" cap="all" baseline="0">
                    <a:solidFill>
                      <a:sysClr val="windowText" lastClr="000000"/>
                    </a:solidFill>
                    <a:latin typeface="+mn-lt"/>
                    <a:ea typeface="+mn-ea"/>
                    <a:cs typeface="+mn-cs"/>
                  </a:defRPr>
                </a:pPr>
                <a:r>
                  <a:rPr lang="en-US" sz="1100">
                    <a:solidFill>
                      <a:sysClr val="windowText" lastClr="000000"/>
                    </a:solidFill>
                  </a:rPr>
                  <a:t>DRAM BANDwidth</a:t>
                </a:r>
              </a:p>
            </c:rich>
          </c:tx>
          <c:layout>
            <c:manualLayout>
              <c:xMode val="edge"/>
              <c:yMode val="edge"/>
              <c:x val="0.46538282793610009"/>
              <c:y val="0.93822831302208132"/>
            </c:manualLayout>
          </c:layout>
          <c:overlay val="0"/>
          <c:spPr>
            <a:noFill/>
            <a:ln>
              <a:noFill/>
            </a:ln>
            <a:effectLst/>
          </c:spPr>
          <c:txPr>
            <a:bodyPr rot="0" spcFirstLastPara="1" vertOverflow="ellipsis" vert="horz" wrap="square" anchor="ctr" anchorCtr="1"/>
            <a:lstStyle/>
            <a:p>
              <a:pPr>
                <a:defRPr sz="1100" b="0" i="0" u="none" strike="noStrike" kern="1200" cap="all"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spc="20" baseline="0">
                <a:solidFill>
                  <a:sysClr val="windowText" lastClr="000000"/>
                </a:solidFill>
                <a:latin typeface="+mn-lt"/>
                <a:ea typeface="+mn-ea"/>
                <a:cs typeface="+mn-cs"/>
              </a:defRPr>
            </a:pPr>
            <a:endParaRPr lang="en-US"/>
          </a:p>
        </c:txPr>
        <c:crossAx val="284290216"/>
        <c:crosses val="autoZero"/>
        <c:auto val="1"/>
        <c:lblAlgn val="ctr"/>
        <c:lblOffset val="100"/>
        <c:noMultiLvlLbl val="0"/>
      </c:catAx>
      <c:valAx>
        <c:axId val="284290216"/>
        <c:scaling>
          <c:orientation val="minMax"/>
          <c:min val="1.0014999999999998"/>
        </c:scaling>
        <c:delete val="0"/>
        <c:axPos val="l"/>
        <c:majorGridlines>
          <c:spPr>
            <a:ln>
              <a:solidFill>
                <a:schemeClr val="dk1">
                  <a:lumMod val="15000"/>
                  <a:lumOff val="85000"/>
                </a:schemeClr>
              </a:solidFill>
            </a:ln>
            <a:effectLst/>
          </c:spPr>
        </c:majorGridlines>
        <c:title>
          <c:tx>
            <c:rich>
              <a:bodyPr rot="-5400000" spcFirstLastPara="1" vertOverflow="ellipsis" vert="horz" wrap="square" anchor="ctr" anchorCtr="1"/>
              <a:lstStyle/>
              <a:p>
                <a:pPr>
                  <a:defRPr sz="1100" b="0" i="0" u="none" strike="noStrike" kern="1200" cap="all" baseline="0">
                    <a:solidFill>
                      <a:sysClr val="windowText" lastClr="000000"/>
                    </a:solidFill>
                    <a:latin typeface="+mn-lt"/>
                    <a:ea typeface="+mn-ea"/>
                    <a:cs typeface="+mn-cs"/>
                  </a:defRPr>
                </a:pPr>
                <a:r>
                  <a:rPr lang="en-US" sz="1100">
                    <a:solidFill>
                      <a:sysClr val="windowText" lastClr="000000"/>
                    </a:solidFill>
                  </a:rPr>
                  <a:t>speedup</a:t>
                </a:r>
              </a:p>
            </c:rich>
          </c:tx>
          <c:layout>
            <c:manualLayout>
              <c:xMode val="edge"/>
              <c:yMode val="edge"/>
              <c:x val="7.0124613831481905E-3"/>
              <c:y val="0.36641445809836021"/>
            </c:manualLayout>
          </c:layout>
          <c:overlay val="0"/>
          <c:spPr>
            <a:noFill/>
            <a:ln>
              <a:noFill/>
            </a:ln>
            <a:effectLst/>
          </c:spPr>
          <c:txPr>
            <a:bodyPr rot="-5400000" spcFirstLastPara="1" vertOverflow="ellipsis" vert="horz" wrap="square" anchor="ctr" anchorCtr="1"/>
            <a:lstStyle/>
            <a:p>
              <a:pPr>
                <a:defRPr sz="1100" b="0" i="0" u="none" strike="noStrike" kern="1200" cap="all" baseline="0">
                  <a:solidFill>
                    <a:sysClr val="windowText" lastClr="000000"/>
                  </a:solidFill>
                  <a:latin typeface="+mn-lt"/>
                  <a:ea typeface="+mn-ea"/>
                  <a:cs typeface="+mn-cs"/>
                </a:defRPr>
              </a:pPr>
              <a:endParaRPr lang="en-US"/>
            </a:p>
          </c:txPr>
        </c:title>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000" b="0" i="0" u="none" strike="noStrike" kern="1200" spc="20" baseline="0">
                <a:solidFill>
                  <a:sysClr val="windowText" lastClr="000000"/>
                </a:solidFill>
                <a:latin typeface="+mn-lt"/>
                <a:ea typeface="+mn-ea"/>
                <a:cs typeface="+mn-cs"/>
              </a:defRPr>
            </a:pPr>
            <a:endParaRPr lang="en-US"/>
          </a:p>
        </c:txPr>
        <c:crossAx val="284285624"/>
        <c:crosses val="autoZero"/>
        <c:crossBetween val="between"/>
      </c:valAx>
      <c:spPr>
        <a:noFill/>
        <a:ln>
          <a:solidFill>
            <a:schemeClr val="tx1"/>
          </a:solidFill>
        </a:ln>
        <a:effectLst/>
      </c:spPr>
    </c:plotArea>
    <c:plotVisOnly val="1"/>
    <c:dispBlanksAs val="gap"/>
    <c:showDLblsOverMax val="0"/>
    <c:extLst/>
  </c:chart>
  <c:spPr>
    <a:solidFill>
      <a:schemeClr val="lt1"/>
    </a:solidFill>
    <a:ln w="9525" cap="flat" cmpd="sng" algn="ctr">
      <a:noFill/>
      <a:round/>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Sheet6!$B$1</c:f>
              <c:strCache>
                <c:ptCount val="1"/>
                <c:pt idx="0">
                  <c:v>lateness</c:v>
                </c:pt>
              </c:strCache>
            </c:strRef>
          </c:tx>
          <c:spPr>
            <a:ln w="22225" cap="rnd" cmpd="sng" algn="ctr">
              <a:solidFill>
                <a:srgbClr val="FF0000"/>
              </a:solidFill>
              <a:round/>
            </a:ln>
            <a:effectLst/>
          </c:spPr>
          <c:marker>
            <c:symbol val="diamond"/>
            <c:size val="8"/>
            <c:spPr>
              <a:solidFill>
                <a:schemeClr val="tx1"/>
              </a:solidFill>
              <a:ln w="9525" cap="flat" cmpd="sng" algn="ctr">
                <a:solidFill>
                  <a:schemeClr val="accent1"/>
                </a:solidFill>
                <a:round/>
              </a:ln>
              <a:effectLst/>
            </c:spPr>
          </c:marker>
          <c:dLbls>
            <c:dLbl>
              <c:idx val="4"/>
              <c:layout>
                <c:manualLayout>
                  <c:x val="-8.110749708809005E-2"/>
                  <c:y val="-4.263672551908665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90F-4541-B362-D081E661CE26}"/>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Sheet6!$A$2:$A$7</c:f>
              <c:strCache>
                <c:ptCount val="6"/>
                <c:pt idx="0">
                  <c:v>6400 MT/s</c:v>
                </c:pt>
                <c:pt idx="1">
                  <c:v>1600 MT/s</c:v>
                </c:pt>
                <c:pt idx="2">
                  <c:v>800 MT/s</c:v>
                </c:pt>
                <c:pt idx="3">
                  <c:v>533 MT/s</c:v>
                </c:pt>
                <c:pt idx="4">
                  <c:v>400 MT/s</c:v>
                </c:pt>
                <c:pt idx="5">
                  <c:v>200 MT/s </c:v>
                </c:pt>
              </c:strCache>
            </c:strRef>
          </c:cat>
          <c:val>
            <c:numRef>
              <c:f>Sheet6!$B$2:$B$7</c:f>
              <c:numCache>
                <c:formatCode>General</c:formatCode>
                <c:ptCount val="6"/>
                <c:pt idx="0">
                  <c:v>28.26</c:v>
                </c:pt>
                <c:pt idx="1">
                  <c:v>28.81</c:v>
                </c:pt>
                <c:pt idx="2">
                  <c:v>26.71</c:v>
                </c:pt>
                <c:pt idx="3">
                  <c:v>27.6</c:v>
                </c:pt>
                <c:pt idx="4">
                  <c:v>28.21</c:v>
                </c:pt>
                <c:pt idx="5">
                  <c:v>34.549999999999997</c:v>
                </c:pt>
              </c:numCache>
            </c:numRef>
          </c:val>
          <c:smooth val="0"/>
          <c:extLst>
            <c:ext xmlns:c16="http://schemas.microsoft.com/office/drawing/2014/chart" uri="{C3380CC4-5D6E-409C-BE32-E72D297353CC}">
              <c16:uniqueId val="{00000000-590F-4541-B362-D081E661CE26}"/>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marker val="1"/>
        <c:smooth val="0"/>
        <c:axId val="284285624"/>
        <c:axId val="284290216"/>
      </c:lineChart>
      <c:catAx>
        <c:axId val="284285624"/>
        <c:scaling>
          <c:orientation val="minMax"/>
        </c:scaling>
        <c:delete val="0"/>
        <c:axPos val="b"/>
        <c:title>
          <c:tx>
            <c:rich>
              <a:bodyPr rot="0" spcFirstLastPara="1" vertOverflow="ellipsis" vert="horz" wrap="square" anchor="ctr" anchorCtr="1"/>
              <a:lstStyle/>
              <a:p>
                <a:pPr>
                  <a:defRPr sz="1100" b="0" i="0" u="none" strike="noStrike" kern="1200" cap="all" baseline="0">
                    <a:solidFill>
                      <a:sysClr val="windowText" lastClr="000000"/>
                    </a:solidFill>
                    <a:latin typeface="+mn-lt"/>
                    <a:ea typeface="+mn-ea"/>
                    <a:cs typeface="+mn-cs"/>
                  </a:defRPr>
                </a:pPr>
                <a:r>
                  <a:rPr lang="en-US" sz="1100">
                    <a:solidFill>
                      <a:sysClr val="windowText" lastClr="000000"/>
                    </a:solidFill>
                  </a:rPr>
                  <a:t>DRAM BANDWIDTH</a:t>
                </a:r>
              </a:p>
            </c:rich>
          </c:tx>
          <c:layout>
            <c:manualLayout>
              <c:xMode val="edge"/>
              <c:yMode val="edge"/>
              <c:x val="0.41373819032374554"/>
              <c:y val="0.93009010053051966"/>
            </c:manualLayout>
          </c:layout>
          <c:overlay val="0"/>
          <c:spPr>
            <a:noFill/>
            <a:ln>
              <a:noFill/>
            </a:ln>
            <a:effectLst/>
          </c:spPr>
          <c:txPr>
            <a:bodyPr rot="0" spcFirstLastPara="1" vertOverflow="ellipsis" vert="horz" wrap="square" anchor="ctr" anchorCtr="1"/>
            <a:lstStyle/>
            <a:p>
              <a:pPr>
                <a:defRPr sz="1100" b="0" i="0" u="none" strike="noStrike" kern="1200" cap="all"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spc="20" baseline="0">
                <a:solidFill>
                  <a:sysClr val="windowText" lastClr="000000"/>
                </a:solidFill>
                <a:latin typeface="+mn-lt"/>
                <a:ea typeface="+mn-ea"/>
                <a:cs typeface="+mn-cs"/>
              </a:defRPr>
            </a:pPr>
            <a:endParaRPr lang="en-US"/>
          </a:p>
        </c:txPr>
        <c:crossAx val="284290216"/>
        <c:crosses val="autoZero"/>
        <c:auto val="1"/>
        <c:lblAlgn val="ctr"/>
        <c:lblOffset val="100"/>
        <c:noMultiLvlLbl val="0"/>
      </c:catAx>
      <c:valAx>
        <c:axId val="284290216"/>
        <c:scaling>
          <c:orientation val="minMax"/>
          <c:min val="25"/>
        </c:scaling>
        <c:delete val="0"/>
        <c:axPos val="l"/>
        <c:majorGridlines>
          <c:spPr>
            <a:ln>
              <a:solidFill>
                <a:schemeClr val="dk1">
                  <a:lumMod val="15000"/>
                  <a:lumOff val="85000"/>
                </a:schemeClr>
              </a:solidFill>
            </a:ln>
            <a:effectLst/>
          </c:spPr>
        </c:majorGridlines>
        <c:title>
          <c:tx>
            <c:rich>
              <a:bodyPr rot="-5400000" spcFirstLastPara="1" vertOverflow="ellipsis" vert="horz" wrap="square" anchor="ctr" anchorCtr="1"/>
              <a:lstStyle/>
              <a:p>
                <a:pPr>
                  <a:defRPr sz="1100" b="0" i="0" u="none" strike="noStrike" kern="1200" cap="all" baseline="0">
                    <a:solidFill>
                      <a:sysClr val="windowText" lastClr="000000"/>
                    </a:solidFill>
                    <a:latin typeface="+mn-lt"/>
                    <a:ea typeface="+mn-ea"/>
                    <a:cs typeface="+mn-cs"/>
                  </a:defRPr>
                </a:pPr>
                <a:r>
                  <a:rPr lang="en-US" sz="1100">
                    <a:solidFill>
                      <a:sysClr val="windowText" lastClr="000000"/>
                    </a:solidFill>
                  </a:rPr>
                  <a:t>LATENESS ( % )</a:t>
                </a:r>
              </a:p>
            </c:rich>
          </c:tx>
          <c:layout>
            <c:manualLayout>
              <c:xMode val="edge"/>
              <c:yMode val="edge"/>
              <c:x val="5.4757015742642025E-3"/>
              <c:y val="0.29389451374207815"/>
            </c:manualLayout>
          </c:layout>
          <c:overlay val="0"/>
          <c:spPr>
            <a:noFill/>
            <a:ln>
              <a:noFill/>
            </a:ln>
            <a:effectLst/>
          </c:spPr>
          <c:txPr>
            <a:bodyPr rot="-5400000" spcFirstLastPara="1" vertOverflow="ellipsis" vert="horz" wrap="square" anchor="ctr" anchorCtr="1"/>
            <a:lstStyle/>
            <a:p>
              <a:pPr>
                <a:defRPr sz="1100" b="0" i="0" u="none" strike="noStrike" kern="1200" cap="all" baseline="0">
                  <a:solidFill>
                    <a:sysClr val="windowText" lastClr="000000"/>
                  </a:solidFill>
                  <a:latin typeface="+mn-lt"/>
                  <a:ea typeface="+mn-ea"/>
                  <a:cs typeface="+mn-cs"/>
                </a:defRPr>
              </a:pPr>
              <a:endParaRPr lang="en-US"/>
            </a:p>
          </c:txPr>
        </c:title>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000" b="0" i="0" u="none" strike="noStrike" kern="1200" spc="20" baseline="0">
                <a:solidFill>
                  <a:sysClr val="windowText" lastClr="000000"/>
                </a:solidFill>
                <a:latin typeface="+mn-lt"/>
                <a:ea typeface="+mn-ea"/>
                <a:cs typeface="+mn-cs"/>
              </a:defRPr>
            </a:pPr>
            <a:endParaRPr lang="en-US"/>
          </a:p>
        </c:txPr>
        <c:crossAx val="284285624"/>
        <c:crosses val="autoZero"/>
        <c:crossBetween val="between"/>
      </c:valAx>
      <c:spPr>
        <a:noFill/>
        <a:ln>
          <a:solidFill>
            <a:schemeClr val="tx1"/>
          </a:solidFill>
        </a:ln>
        <a:effectLst/>
      </c:spPr>
    </c:plotArea>
    <c:plotVisOnly val="1"/>
    <c:dispBlanksAs val="gap"/>
    <c:showDLblsOverMax val="0"/>
    <c:extLst/>
  </c:chart>
  <c:spPr>
    <a:solidFill>
      <a:schemeClr val="lt1"/>
    </a:solidFill>
    <a:ln w="9525" cap="flat" cmpd="sng" algn="ctr">
      <a:noFill/>
      <a:round/>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177495585419158"/>
          <c:y val="3.1869446516933624E-2"/>
          <c:w val="0.85713709941584737"/>
          <c:h val="0.79516554134459594"/>
        </c:manualLayout>
      </c:layout>
      <c:lineChart>
        <c:grouping val="standard"/>
        <c:varyColors val="0"/>
        <c:ser>
          <c:idx val="0"/>
          <c:order val="0"/>
          <c:tx>
            <c:strRef>
              <c:f>'late vs bw'!$B$1</c:f>
              <c:strCache>
                <c:ptCount val="1"/>
                <c:pt idx="0">
                  <c:v>lateness</c:v>
                </c:pt>
              </c:strCache>
            </c:strRef>
          </c:tx>
          <c:spPr>
            <a:ln w="22225" cap="rnd" cmpd="sng" algn="ctr">
              <a:solidFill>
                <a:srgbClr val="FF0000"/>
              </a:solidFill>
              <a:round/>
            </a:ln>
            <a:effectLst/>
          </c:spPr>
          <c:marker>
            <c:symbol val="diamond"/>
            <c:size val="8"/>
            <c:spPr>
              <a:solidFill>
                <a:schemeClr val="tx1"/>
              </a:solidFill>
              <a:ln w="9525" cap="flat" cmpd="sng" algn="ctr">
                <a:solidFill>
                  <a:schemeClr val="accent1"/>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ysClr val="windowText" lastClr="000000"/>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strRef>
              <c:f>'late vs bw'!$A$2:$A$7</c:f>
              <c:strCache>
                <c:ptCount val="6"/>
                <c:pt idx="0">
                  <c:v>6400 MT/s</c:v>
                </c:pt>
                <c:pt idx="1">
                  <c:v>1600 MT/s</c:v>
                </c:pt>
                <c:pt idx="2">
                  <c:v>800 MT/s</c:v>
                </c:pt>
                <c:pt idx="3">
                  <c:v>533 MT/s</c:v>
                </c:pt>
                <c:pt idx="4">
                  <c:v>400 MT/s</c:v>
                </c:pt>
                <c:pt idx="5">
                  <c:v>200 MT/s </c:v>
                </c:pt>
              </c:strCache>
            </c:strRef>
          </c:cat>
          <c:val>
            <c:numRef>
              <c:f>'late vs bw'!$B$2:$B$7</c:f>
              <c:numCache>
                <c:formatCode>General</c:formatCode>
                <c:ptCount val="6"/>
                <c:pt idx="0">
                  <c:v>16</c:v>
                </c:pt>
                <c:pt idx="1">
                  <c:v>17.38</c:v>
                </c:pt>
                <c:pt idx="2">
                  <c:v>18.78</c:v>
                </c:pt>
                <c:pt idx="3">
                  <c:v>20.3</c:v>
                </c:pt>
                <c:pt idx="4">
                  <c:v>22.68</c:v>
                </c:pt>
                <c:pt idx="5">
                  <c:v>26.87</c:v>
                </c:pt>
              </c:numCache>
            </c:numRef>
          </c:val>
          <c:smooth val="0"/>
          <c:extLst>
            <c:ext xmlns:c16="http://schemas.microsoft.com/office/drawing/2014/chart" uri="{C3380CC4-5D6E-409C-BE32-E72D297353CC}">
              <c16:uniqueId val="{00000000-1906-4CD8-A734-A65210E53019}"/>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marker val="1"/>
        <c:smooth val="0"/>
        <c:axId val="284285624"/>
        <c:axId val="284290216"/>
      </c:lineChart>
      <c:catAx>
        <c:axId val="284285624"/>
        <c:scaling>
          <c:orientation val="minMax"/>
        </c:scaling>
        <c:delete val="0"/>
        <c:axPos val="b"/>
        <c:title>
          <c:tx>
            <c:rich>
              <a:bodyPr rot="0" spcFirstLastPara="1" vertOverflow="ellipsis" vert="horz" wrap="square" anchor="ctr" anchorCtr="1"/>
              <a:lstStyle/>
              <a:p>
                <a:pPr>
                  <a:defRPr sz="1400" b="0" i="0" u="none" strike="noStrike" kern="1200" cap="all" baseline="0">
                    <a:solidFill>
                      <a:schemeClr val="dk1">
                        <a:lumMod val="65000"/>
                        <a:lumOff val="35000"/>
                      </a:schemeClr>
                    </a:solidFill>
                    <a:latin typeface="+mn-lt"/>
                    <a:ea typeface="+mn-ea"/>
                    <a:cs typeface="+mn-cs"/>
                  </a:defRPr>
                </a:pPr>
                <a:r>
                  <a:rPr lang="en-US" sz="1400">
                    <a:solidFill>
                      <a:sysClr val="windowText" lastClr="000000"/>
                    </a:solidFill>
                  </a:rPr>
                  <a:t>DrAM bandwidth</a:t>
                </a:r>
              </a:p>
            </c:rich>
          </c:tx>
          <c:layout>
            <c:manualLayout>
              <c:xMode val="edge"/>
              <c:yMode val="edge"/>
              <c:x val="0.4309378112434219"/>
              <c:y val="0.92683172696272886"/>
            </c:manualLayout>
          </c:layout>
          <c:overlay val="0"/>
          <c:spPr>
            <a:noFill/>
            <a:ln>
              <a:noFill/>
            </a:ln>
            <a:effectLst/>
          </c:spPr>
          <c:txPr>
            <a:bodyPr rot="0" spcFirstLastPara="1" vertOverflow="ellipsis" vert="horz" wrap="square" anchor="ctr" anchorCtr="1"/>
            <a:lstStyle/>
            <a:p>
              <a:pPr>
                <a:defRPr sz="1400" b="0"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00" b="0" i="0" u="none" strike="noStrike" kern="1200" spc="20" baseline="0">
                <a:solidFill>
                  <a:sysClr val="windowText" lastClr="000000"/>
                </a:solidFill>
                <a:latin typeface="+mn-lt"/>
                <a:ea typeface="+mn-ea"/>
                <a:cs typeface="+mn-cs"/>
              </a:defRPr>
            </a:pPr>
            <a:endParaRPr lang="en-US"/>
          </a:p>
        </c:txPr>
        <c:crossAx val="284290216"/>
        <c:crosses val="autoZero"/>
        <c:auto val="1"/>
        <c:lblAlgn val="ctr"/>
        <c:lblOffset val="100"/>
        <c:noMultiLvlLbl val="0"/>
      </c:catAx>
      <c:valAx>
        <c:axId val="284290216"/>
        <c:scaling>
          <c:orientation val="minMax"/>
          <c:min val="15"/>
        </c:scaling>
        <c:delete val="0"/>
        <c:axPos val="l"/>
        <c:majorGridlines>
          <c:spPr>
            <a:ln>
              <a:solidFill>
                <a:schemeClr val="dk1">
                  <a:lumMod val="15000"/>
                  <a:lumOff val="85000"/>
                </a:schemeClr>
              </a:solidFill>
            </a:ln>
            <a:effectLst/>
          </c:spPr>
        </c:majorGridlines>
        <c:title>
          <c:tx>
            <c:rich>
              <a:bodyPr rot="-5400000" spcFirstLastPara="1" vertOverflow="ellipsis" vert="horz" wrap="square" anchor="ctr" anchorCtr="1"/>
              <a:lstStyle/>
              <a:p>
                <a:pPr>
                  <a:defRPr sz="1400" b="0" i="0" u="none" strike="noStrike" kern="1200" cap="all" baseline="0">
                    <a:solidFill>
                      <a:schemeClr val="dk1">
                        <a:lumMod val="65000"/>
                        <a:lumOff val="35000"/>
                      </a:schemeClr>
                    </a:solidFill>
                    <a:latin typeface="+mn-lt"/>
                    <a:ea typeface="+mn-ea"/>
                    <a:cs typeface="+mn-cs"/>
                  </a:defRPr>
                </a:pPr>
                <a:r>
                  <a:rPr lang="en-US" sz="1400">
                    <a:solidFill>
                      <a:sysClr val="windowText" lastClr="000000"/>
                    </a:solidFill>
                  </a:rPr>
                  <a:t>Lateness ( % )</a:t>
                </a:r>
              </a:p>
            </c:rich>
          </c:tx>
          <c:layout>
            <c:manualLayout>
              <c:xMode val="edge"/>
              <c:yMode val="edge"/>
              <c:x val="1.2299067346986437E-3"/>
              <c:y val="0.30150818986828792"/>
            </c:manualLayout>
          </c:layout>
          <c:overlay val="0"/>
          <c:spPr>
            <a:noFill/>
            <a:ln>
              <a:noFill/>
            </a:ln>
            <a:effectLst/>
          </c:spPr>
          <c:txPr>
            <a:bodyPr rot="-5400000" spcFirstLastPara="1" vertOverflow="ellipsis" vert="horz" wrap="square" anchor="ctr" anchorCtr="1"/>
            <a:lstStyle/>
            <a:p>
              <a:pPr>
                <a:defRPr sz="1400" b="0"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100" b="0" i="0" u="none" strike="noStrike" kern="1200" spc="20" baseline="0">
                <a:solidFill>
                  <a:sysClr val="windowText" lastClr="000000"/>
                </a:solidFill>
                <a:latin typeface="+mn-lt"/>
                <a:ea typeface="+mn-ea"/>
                <a:cs typeface="+mn-cs"/>
              </a:defRPr>
            </a:pPr>
            <a:endParaRPr lang="en-US"/>
          </a:p>
        </c:txPr>
        <c:crossAx val="284285624"/>
        <c:crosses val="autoZero"/>
        <c:crossBetween val="between"/>
      </c:valAx>
      <c:spPr>
        <a:no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noFill/>
      <a:round/>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7063407287012164E-2"/>
          <c:y val="0.11691413336385144"/>
          <c:w val="0.90082387829776034"/>
          <c:h val="0.431993690082001"/>
        </c:manualLayout>
      </c:layout>
      <c:barChart>
        <c:barDir val="col"/>
        <c:grouping val="clustered"/>
        <c:varyColors val="0"/>
        <c:ser>
          <c:idx val="0"/>
          <c:order val="0"/>
          <c:tx>
            <c:strRef>
              <c:f>'200'!$H$1</c:f>
              <c:strCache>
                <c:ptCount val="1"/>
                <c:pt idx="0">
                  <c:v>200 MT/s</c:v>
                </c:pt>
              </c:strCache>
            </c:strRef>
          </c:tx>
          <c:spPr>
            <a:solidFill>
              <a:srgbClr val="FF0000"/>
            </a:solidFill>
            <a:ln>
              <a:solidFill>
                <a:schemeClr val="tx1"/>
              </a:solidFill>
            </a:ln>
            <a:effectLst/>
          </c:spPr>
          <c:invertIfNegative val="0"/>
          <c:cat>
            <c:strRef>
              <c:f>'200'!$A$2:$A$47</c:f>
              <c:strCache>
                <c:ptCount val="46"/>
                <c:pt idx="0">
                  <c:v>600.perlbench_s-570B</c:v>
                </c:pt>
                <c:pt idx="1">
                  <c:v>602.gcc_s-1850B</c:v>
                </c:pt>
                <c:pt idx="2">
                  <c:v>602.gcc_s-2226B</c:v>
                </c:pt>
                <c:pt idx="3">
                  <c:v>602.gcc_s-734B</c:v>
                </c:pt>
                <c:pt idx="4">
                  <c:v>603.bwaves_s-1740B</c:v>
                </c:pt>
                <c:pt idx="5">
                  <c:v>603.bwaves_s-2609B</c:v>
                </c:pt>
                <c:pt idx="6">
                  <c:v>603.bwaves_s-2931B</c:v>
                </c:pt>
                <c:pt idx="7">
                  <c:v>603.bwaves_s-891B</c:v>
                </c:pt>
                <c:pt idx="8">
                  <c:v>605.mcf_s-1152B</c:v>
                </c:pt>
                <c:pt idx="9">
                  <c:v>605.mcf_s-1536B</c:v>
                </c:pt>
                <c:pt idx="10">
                  <c:v>605.mcf_s-1554B</c:v>
                </c:pt>
                <c:pt idx="11">
                  <c:v>605.mcf_s-1644B</c:v>
                </c:pt>
                <c:pt idx="12">
                  <c:v>605.mcf_s-472B</c:v>
                </c:pt>
                <c:pt idx="13">
                  <c:v>605.mcf_s-484B</c:v>
                </c:pt>
                <c:pt idx="14">
                  <c:v>605.mcf_s-665B</c:v>
                </c:pt>
                <c:pt idx="15">
                  <c:v>605.mcf_s-782B</c:v>
                </c:pt>
                <c:pt idx="16">
                  <c:v>605.mcf_s-994B</c:v>
                </c:pt>
                <c:pt idx="17">
                  <c:v>607.cactuBSSN_s-2421B</c:v>
                </c:pt>
                <c:pt idx="18">
                  <c:v>607.cactuBSSN_s-3477B</c:v>
                </c:pt>
                <c:pt idx="19">
                  <c:v>607.cactuBSSN_s-4004B</c:v>
                </c:pt>
                <c:pt idx="20">
                  <c:v>619.lbm_s-2676B</c:v>
                </c:pt>
                <c:pt idx="21">
                  <c:v>619.lbm_s-2677B</c:v>
                </c:pt>
                <c:pt idx="22">
                  <c:v>619.lbm_s-3766B</c:v>
                </c:pt>
                <c:pt idx="23">
                  <c:v>619.lbm_s-4268B</c:v>
                </c:pt>
                <c:pt idx="24">
                  <c:v>620.omnetpp_s-141B</c:v>
                </c:pt>
                <c:pt idx="25">
                  <c:v>620.omnetpp_s-874B</c:v>
                </c:pt>
                <c:pt idx="26">
                  <c:v>621.wrf_s-6673B</c:v>
                </c:pt>
                <c:pt idx="27">
                  <c:v>621.wrf_s-8065B</c:v>
                </c:pt>
                <c:pt idx="28">
                  <c:v>623.xalancbmk_s-10B</c:v>
                </c:pt>
                <c:pt idx="29">
                  <c:v>623.xalancbmk_s-165B</c:v>
                </c:pt>
                <c:pt idx="30">
                  <c:v>623.xalancbmk_s-202B</c:v>
                </c:pt>
                <c:pt idx="31">
                  <c:v>628.pop2_s-17B</c:v>
                </c:pt>
                <c:pt idx="32">
                  <c:v>641.leela_s-1083B</c:v>
                </c:pt>
                <c:pt idx="33">
                  <c:v>649.fotonik3d_s-10881B</c:v>
                </c:pt>
                <c:pt idx="34">
                  <c:v>649.fotonik3d_s-1176B</c:v>
                </c:pt>
                <c:pt idx="35">
                  <c:v>649.fotonik3d_s-7084B</c:v>
                </c:pt>
                <c:pt idx="36">
                  <c:v>649.fotonik3d_s-8225B</c:v>
                </c:pt>
                <c:pt idx="37">
                  <c:v>654.roms_s-1007B</c:v>
                </c:pt>
                <c:pt idx="38">
                  <c:v>654.roms_s-1070B</c:v>
                </c:pt>
                <c:pt idx="39">
                  <c:v>654.roms_s-1390B</c:v>
                </c:pt>
                <c:pt idx="40">
                  <c:v>654.roms_s-1613B</c:v>
                </c:pt>
                <c:pt idx="41">
                  <c:v>654.roms_s-293B</c:v>
                </c:pt>
                <c:pt idx="42">
                  <c:v>654.roms_s-294B</c:v>
                </c:pt>
                <c:pt idx="43">
                  <c:v>654.roms_s-523B</c:v>
                </c:pt>
                <c:pt idx="44">
                  <c:v>657.xz_s-2302B</c:v>
                </c:pt>
                <c:pt idx="45">
                  <c:v>Mean</c:v>
                </c:pt>
              </c:strCache>
            </c:strRef>
          </c:cat>
          <c:val>
            <c:numRef>
              <c:f>'200'!$H$2:$H$47</c:f>
              <c:numCache>
                <c:formatCode>General</c:formatCode>
                <c:ptCount val="46"/>
                <c:pt idx="0">
                  <c:v>25</c:v>
                </c:pt>
                <c:pt idx="1">
                  <c:v>26.78</c:v>
                </c:pt>
                <c:pt idx="2">
                  <c:v>77.02</c:v>
                </c:pt>
                <c:pt idx="3">
                  <c:v>0.59</c:v>
                </c:pt>
                <c:pt idx="4">
                  <c:v>27.69</c:v>
                </c:pt>
                <c:pt idx="5">
                  <c:v>27.54</c:v>
                </c:pt>
                <c:pt idx="6">
                  <c:v>0.33</c:v>
                </c:pt>
                <c:pt idx="7">
                  <c:v>35.51</c:v>
                </c:pt>
                <c:pt idx="8">
                  <c:v>56.57</c:v>
                </c:pt>
                <c:pt idx="9">
                  <c:v>0.9</c:v>
                </c:pt>
                <c:pt idx="10">
                  <c:v>2.81</c:v>
                </c:pt>
                <c:pt idx="11">
                  <c:v>21.34</c:v>
                </c:pt>
                <c:pt idx="12">
                  <c:v>2.99</c:v>
                </c:pt>
                <c:pt idx="13">
                  <c:v>7.23</c:v>
                </c:pt>
                <c:pt idx="14">
                  <c:v>49.89</c:v>
                </c:pt>
                <c:pt idx="15">
                  <c:v>60.32</c:v>
                </c:pt>
                <c:pt idx="16">
                  <c:v>24.65</c:v>
                </c:pt>
                <c:pt idx="17">
                  <c:v>4.42</c:v>
                </c:pt>
                <c:pt idx="18">
                  <c:v>4.41</c:v>
                </c:pt>
                <c:pt idx="19">
                  <c:v>4.05</c:v>
                </c:pt>
                <c:pt idx="20">
                  <c:v>44.99</c:v>
                </c:pt>
                <c:pt idx="21">
                  <c:v>47.07</c:v>
                </c:pt>
                <c:pt idx="22">
                  <c:v>35.11</c:v>
                </c:pt>
                <c:pt idx="23">
                  <c:v>47.29</c:v>
                </c:pt>
                <c:pt idx="24">
                  <c:v>26.41</c:v>
                </c:pt>
                <c:pt idx="25">
                  <c:v>36.130000000000003</c:v>
                </c:pt>
                <c:pt idx="26">
                  <c:v>26.09</c:v>
                </c:pt>
                <c:pt idx="27">
                  <c:v>18.62</c:v>
                </c:pt>
                <c:pt idx="28">
                  <c:v>48.01</c:v>
                </c:pt>
                <c:pt idx="29">
                  <c:v>52.75</c:v>
                </c:pt>
                <c:pt idx="30">
                  <c:v>41.54</c:v>
                </c:pt>
                <c:pt idx="31">
                  <c:v>22.1</c:v>
                </c:pt>
                <c:pt idx="32">
                  <c:v>80.040000000000006</c:v>
                </c:pt>
                <c:pt idx="33">
                  <c:v>2.0099999999999998</c:v>
                </c:pt>
                <c:pt idx="34">
                  <c:v>47.48</c:v>
                </c:pt>
                <c:pt idx="35">
                  <c:v>4.2300000000000004</c:v>
                </c:pt>
                <c:pt idx="36">
                  <c:v>46.79</c:v>
                </c:pt>
                <c:pt idx="37">
                  <c:v>11.68</c:v>
                </c:pt>
                <c:pt idx="38">
                  <c:v>12.61</c:v>
                </c:pt>
                <c:pt idx="39">
                  <c:v>20.92</c:v>
                </c:pt>
                <c:pt idx="40">
                  <c:v>25.17</c:v>
                </c:pt>
                <c:pt idx="41">
                  <c:v>8.92</c:v>
                </c:pt>
                <c:pt idx="42">
                  <c:v>5.0599999999999996</c:v>
                </c:pt>
                <c:pt idx="43">
                  <c:v>18.579999999999998</c:v>
                </c:pt>
                <c:pt idx="44">
                  <c:v>19.62</c:v>
                </c:pt>
                <c:pt idx="45">
                  <c:v>26.87244444444444</c:v>
                </c:pt>
              </c:numCache>
            </c:numRef>
          </c:val>
          <c:extLst>
            <c:ext xmlns:c16="http://schemas.microsoft.com/office/drawing/2014/chart" uri="{C3380CC4-5D6E-409C-BE32-E72D297353CC}">
              <c16:uniqueId val="{00000000-091E-42D8-AFED-9E8329D6FB9B}"/>
            </c:ext>
          </c:extLst>
        </c:ser>
        <c:ser>
          <c:idx val="1"/>
          <c:order val="1"/>
          <c:tx>
            <c:strRef>
              <c:f>'200'!$I$1</c:f>
              <c:strCache>
                <c:ptCount val="1"/>
                <c:pt idx="0">
                  <c:v>6400 MT/s</c:v>
                </c:pt>
              </c:strCache>
            </c:strRef>
          </c:tx>
          <c:spPr>
            <a:solidFill>
              <a:srgbClr val="ED7D31">
                <a:lumMod val="40000"/>
                <a:lumOff val="60000"/>
              </a:srgbClr>
            </a:solidFill>
            <a:ln>
              <a:solidFill>
                <a:sysClr val="windowText" lastClr="000000"/>
              </a:solidFill>
            </a:ln>
            <a:effectLst/>
          </c:spPr>
          <c:invertIfNegative val="0"/>
          <c:cat>
            <c:strRef>
              <c:f>'200'!$A$2:$A$47</c:f>
              <c:strCache>
                <c:ptCount val="46"/>
                <c:pt idx="0">
                  <c:v>600.perlbench_s-570B</c:v>
                </c:pt>
                <c:pt idx="1">
                  <c:v>602.gcc_s-1850B</c:v>
                </c:pt>
                <c:pt idx="2">
                  <c:v>602.gcc_s-2226B</c:v>
                </c:pt>
                <c:pt idx="3">
                  <c:v>602.gcc_s-734B</c:v>
                </c:pt>
                <c:pt idx="4">
                  <c:v>603.bwaves_s-1740B</c:v>
                </c:pt>
                <c:pt idx="5">
                  <c:v>603.bwaves_s-2609B</c:v>
                </c:pt>
                <c:pt idx="6">
                  <c:v>603.bwaves_s-2931B</c:v>
                </c:pt>
                <c:pt idx="7">
                  <c:v>603.bwaves_s-891B</c:v>
                </c:pt>
                <c:pt idx="8">
                  <c:v>605.mcf_s-1152B</c:v>
                </c:pt>
                <c:pt idx="9">
                  <c:v>605.mcf_s-1536B</c:v>
                </c:pt>
                <c:pt idx="10">
                  <c:v>605.mcf_s-1554B</c:v>
                </c:pt>
                <c:pt idx="11">
                  <c:v>605.mcf_s-1644B</c:v>
                </c:pt>
                <c:pt idx="12">
                  <c:v>605.mcf_s-472B</c:v>
                </c:pt>
                <c:pt idx="13">
                  <c:v>605.mcf_s-484B</c:v>
                </c:pt>
                <c:pt idx="14">
                  <c:v>605.mcf_s-665B</c:v>
                </c:pt>
                <c:pt idx="15">
                  <c:v>605.mcf_s-782B</c:v>
                </c:pt>
                <c:pt idx="16">
                  <c:v>605.mcf_s-994B</c:v>
                </c:pt>
                <c:pt idx="17">
                  <c:v>607.cactuBSSN_s-2421B</c:v>
                </c:pt>
                <c:pt idx="18">
                  <c:v>607.cactuBSSN_s-3477B</c:v>
                </c:pt>
                <c:pt idx="19">
                  <c:v>607.cactuBSSN_s-4004B</c:v>
                </c:pt>
                <c:pt idx="20">
                  <c:v>619.lbm_s-2676B</c:v>
                </c:pt>
                <c:pt idx="21">
                  <c:v>619.lbm_s-2677B</c:v>
                </c:pt>
                <c:pt idx="22">
                  <c:v>619.lbm_s-3766B</c:v>
                </c:pt>
                <c:pt idx="23">
                  <c:v>619.lbm_s-4268B</c:v>
                </c:pt>
                <c:pt idx="24">
                  <c:v>620.omnetpp_s-141B</c:v>
                </c:pt>
                <c:pt idx="25">
                  <c:v>620.omnetpp_s-874B</c:v>
                </c:pt>
                <c:pt idx="26">
                  <c:v>621.wrf_s-6673B</c:v>
                </c:pt>
                <c:pt idx="27">
                  <c:v>621.wrf_s-8065B</c:v>
                </c:pt>
                <c:pt idx="28">
                  <c:v>623.xalancbmk_s-10B</c:v>
                </c:pt>
                <c:pt idx="29">
                  <c:v>623.xalancbmk_s-165B</c:v>
                </c:pt>
                <c:pt idx="30">
                  <c:v>623.xalancbmk_s-202B</c:v>
                </c:pt>
                <c:pt idx="31">
                  <c:v>628.pop2_s-17B</c:v>
                </c:pt>
                <c:pt idx="32">
                  <c:v>641.leela_s-1083B</c:v>
                </c:pt>
                <c:pt idx="33">
                  <c:v>649.fotonik3d_s-10881B</c:v>
                </c:pt>
                <c:pt idx="34">
                  <c:v>649.fotonik3d_s-1176B</c:v>
                </c:pt>
                <c:pt idx="35">
                  <c:v>649.fotonik3d_s-7084B</c:v>
                </c:pt>
                <c:pt idx="36">
                  <c:v>649.fotonik3d_s-8225B</c:v>
                </c:pt>
                <c:pt idx="37">
                  <c:v>654.roms_s-1007B</c:v>
                </c:pt>
                <c:pt idx="38">
                  <c:v>654.roms_s-1070B</c:v>
                </c:pt>
                <c:pt idx="39">
                  <c:v>654.roms_s-1390B</c:v>
                </c:pt>
                <c:pt idx="40">
                  <c:v>654.roms_s-1613B</c:v>
                </c:pt>
                <c:pt idx="41">
                  <c:v>654.roms_s-293B</c:v>
                </c:pt>
                <c:pt idx="42">
                  <c:v>654.roms_s-294B</c:v>
                </c:pt>
                <c:pt idx="43">
                  <c:v>654.roms_s-523B</c:v>
                </c:pt>
                <c:pt idx="44">
                  <c:v>657.xz_s-2302B</c:v>
                </c:pt>
                <c:pt idx="45">
                  <c:v>Mean</c:v>
                </c:pt>
              </c:strCache>
            </c:strRef>
          </c:cat>
          <c:val>
            <c:numRef>
              <c:f>'200'!$I$2:$I$47</c:f>
              <c:numCache>
                <c:formatCode>General</c:formatCode>
                <c:ptCount val="46"/>
                <c:pt idx="0">
                  <c:v>8.33</c:v>
                </c:pt>
                <c:pt idx="1">
                  <c:v>18.100000000000001</c:v>
                </c:pt>
                <c:pt idx="2">
                  <c:v>37.04</c:v>
                </c:pt>
                <c:pt idx="3">
                  <c:v>0.37</c:v>
                </c:pt>
                <c:pt idx="4">
                  <c:v>20.53</c:v>
                </c:pt>
                <c:pt idx="5">
                  <c:v>20.6</c:v>
                </c:pt>
                <c:pt idx="6">
                  <c:v>0.01</c:v>
                </c:pt>
                <c:pt idx="7">
                  <c:v>0.71</c:v>
                </c:pt>
                <c:pt idx="8">
                  <c:v>54.16</c:v>
                </c:pt>
                <c:pt idx="9">
                  <c:v>1.1200000000000001</c:v>
                </c:pt>
                <c:pt idx="10">
                  <c:v>4.67</c:v>
                </c:pt>
                <c:pt idx="11">
                  <c:v>18.3</c:v>
                </c:pt>
                <c:pt idx="12">
                  <c:v>2.38</c:v>
                </c:pt>
                <c:pt idx="13">
                  <c:v>3.69</c:v>
                </c:pt>
                <c:pt idx="14">
                  <c:v>48.54</c:v>
                </c:pt>
                <c:pt idx="15">
                  <c:v>57.22</c:v>
                </c:pt>
                <c:pt idx="16">
                  <c:v>22.86</c:v>
                </c:pt>
                <c:pt idx="17">
                  <c:v>4.63</c:v>
                </c:pt>
                <c:pt idx="18">
                  <c:v>4.55</c:v>
                </c:pt>
                <c:pt idx="19">
                  <c:v>4.26</c:v>
                </c:pt>
                <c:pt idx="20">
                  <c:v>43.83</c:v>
                </c:pt>
                <c:pt idx="21">
                  <c:v>44.08</c:v>
                </c:pt>
                <c:pt idx="22">
                  <c:v>35.520000000000003</c:v>
                </c:pt>
                <c:pt idx="23">
                  <c:v>44.4</c:v>
                </c:pt>
                <c:pt idx="24">
                  <c:v>20.78</c:v>
                </c:pt>
                <c:pt idx="25">
                  <c:v>31.03</c:v>
                </c:pt>
                <c:pt idx="26">
                  <c:v>10</c:v>
                </c:pt>
                <c:pt idx="27">
                  <c:v>6.89</c:v>
                </c:pt>
                <c:pt idx="28">
                  <c:v>33.42</c:v>
                </c:pt>
                <c:pt idx="29">
                  <c:v>31.3</c:v>
                </c:pt>
                <c:pt idx="30">
                  <c:v>31.52</c:v>
                </c:pt>
                <c:pt idx="31">
                  <c:v>8.2200000000000006</c:v>
                </c:pt>
                <c:pt idx="32">
                  <c:v>24.98</c:v>
                </c:pt>
                <c:pt idx="33">
                  <c:v>0.69</c:v>
                </c:pt>
                <c:pt idx="34">
                  <c:v>1.79</c:v>
                </c:pt>
                <c:pt idx="35">
                  <c:v>0</c:v>
                </c:pt>
                <c:pt idx="36">
                  <c:v>1.73</c:v>
                </c:pt>
                <c:pt idx="37">
                  <c:v>2.23</c:v>
                </c:pt>
                <c:pt idx="38">
                  <c:v>3.73</c:v>
                </c:pt>
                <c:pt idx="39">
                  <c:v>4.3099999999999996</c:v>
                </c:pt>
                <c:pt idx="40">
                  <c:v>5.0599999999999996</c:v>
                </c:pt>
                <c:pt idx="41">
                  <c:v>0.14000000000000001</c:v>
                </c:pt>
                <c:pt idx="42">
                  <c:v>0.05</c:v>
                </c:pt>
                <c:pt idx="43">
                  <c:v>2.38</c:v>
                </c:pt>
                <c:pt idx="44">
                  <c:v>0</c:v>
                </c:pt>
                <c:pt idx="45">
                  <c:v>16</c:v>
                </c:pt>
              </c:numCache>
            </c:numRef>
          </c:val>
          <c:extLst>
            <c:ext xmlns:c16="http://schemas.microsoft.com/office/drawing/2014/chart" uri="{C3380CC4-5D6E-409C-BE32-E72D297353CC}">
              <c16:uniqueId val="{00000001-091E-42D8-AFED-9E8329D6FB9B}"/>
            </c:ext>
          </c:extLst>
        </c:ser>
        <c:dLbls>
          <c:showLegendKey val="0"/>
          <c:showVal val="0"/>
          <c:showCatName val="0"/>
          <c:showSerName val="0"/>
          <c:showPercent val="0"/>
          <c:showBubbleSize val="0"/>
        </c:dLbls>
        <c:gapWidth val="100"/>
        <c:overlap val="-24"/>
        <c:axId val="172606912"/>
        <c:axId val="172602648"/>
      </c:barChart>
      <c:catAx>
        <c:axId val="172606912"/>
        <c:scaling>
          <c:orientation val="minMax"/>
        </c:scaling>
        <c:delete val="0"/>
        <c:axPos val="b"/>
        <c:title>
          <c:tx>
            <c:rich>
              <a:bodyPr rot="0" spcFirstLastPara="1" vertOverflow="ellipsis" vert="horz" wrap="square" anchor="ctr" anchorCtr="1"/>
              <a:lstStyle/>
              <a:p>
                <a:pPr>
                  <a:defRPr sz="1200" b="0" i="0" u="none" strike="noStrike" kern="1200" baseline="0">
                    <a:solidFill>
                      <a:sysClr val="windowText" lastClr="000000"/>
                    </a:solidFill>
                    <a:latin typeface="Arial" panose="020B0604020202020204" pitchFamily="34" charset="0"/>
                    <a:ea typeface="+mn-ea"/>
                    <a:cs typeface="Arial" panose="020B0604020202020204" pitchFamily="34" charset="0"/>
                  </a:defRPr>
                </a:pPr>
                <a:r>
                  <a:rPr lang="en-US"/>
                  <a:t>Benchmarks</a:t>
                </a:r>
              </a:p>
            </c:rich>
          </c:tx>
          <c:layout>
            <c:manualLayout>
              <c:xMode val="edge"/>
              <c:yMode val="edge"/>
              <c:x val="0.45422551753015311"/>
              <c:y val="0.94595843272033997"/>
            </c:manualLayout>
          </c:layout>
          <c:overlay val="0"/>
          <c:spPr>
            <a:noFill/>
            <a:ln>
              <a:noFill/>
            </a:ln>
            <a:effectLst/>
          </c:spPr>
          <c:txPr>
            <a:bodyPr rot="0" spcFirstLastPara="1" vertOverflow="ellipsis" vert="horz" wrap="square" anchor="ctr" anchorCtr="1"/>
            <a:lstStyle/>
            <a:p>
              <a:pPr>
                <a:defRPr sz="12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5400000" spcFirstLastPara="1" vertOverflow="ellipsis" wrap="square" anchor="ctr" anchorCtr="1"/>
          <a:lstStyle/>
          <a:p>
            <a:pPr>
              <a:defRPr sz="9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172602648"/>
        <c:crosses val="autoZero"/>
        <c:auto val="1"/>
        <c:lblAlgn val="ctr"/>
        <c:lblOffset val="100"/>
        <c:noMultiLvlLbl val="0"/>
      </c:catAx>
      <c:valAx>
        <c:axId val="172602648"/>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ysClr val="windowText" lastClr="000000"/>
                    </a:solidFill>
                    <a:latin typeface="Arial" panose="020B0604020202020204" pitchFamily="34" charset="0"/>
                    <a:ea typeface="+mn-ea"/>
                    <a:cs typeface="Arial" panose="020B0604020202020204" pitchFamily="34" charset="0"/>
                  </a:defRPr>
                </a:pPr>
                <a:r>
                  <a:rPr lang="en-US"/>
                  <a:t>% of</a:t>
                </a:r>
                <a:r>
                  <a:rPr lang="en-US" baseline="0"/>
                  <a:t> late prefetches</a:t>
                </a:r>
                <a:endParaRPr lang="en-US"/>
              </a:p>
            </c:rich>
          </c:tx>
          <c:layout>
            <c:manualLayout>
              <c:xMode val="edge"/>
              <c:yMode val="edge"/>
              <c:x val="1.0826482830005512E-2"/>
              <c:y val="0.13470081186729477"/>
            </c:manualLayout>
          </c:layout>
          <c:overlay val="0"/>
          <c:spPr>
            <a:noFill/>
            <a:ln>
              <a:noFill/>
            </a:ln>
            <a:effectLst/>
          </c:spPr>
          <c:txPr>
            <a:bodyPr rot="-5400000" spcFirstLastPara="1" vertOverflow="ellipsis" vert="horz" wrap="square" anchor="ctr" anchorCtr="1"/>
            <a:lstStyle/>
            <a:p>
              <a:pPr>
                <a:defRPr sz="11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ysClr val="windowText" lastClr="000000"/>
                </a:solidFill>
                <a:latin typeface="+mn-lt"/>
                <a:ea typeface="+mn-ea"/>
                <a:cs typeface="+mn-cs"/>
              </a:defRPr>
            </a:pPr>
            <a:endParaRPr lang="en-US"/>
          </a:p>
        </c:txPr>
        <c:crossAx val="172606912"/>
        <c:crosses val="autoZero"/>
        <c:crossBetween val="between"/>
      </c:valAx>
      <c:spPr>
        <a:noFill/>
        <a:ln>
          <a:solidFill>
            <a:schemeClr val="tx1"/>
          </a:solidFill>
        </a:ln>
        <a:effectLst/>
      </c:spPr>
    </c:plotArea>
    <c:legend>
      <c:legendPos val="t"/>
      <c:layout>
        <c:manualLayout>
          <c:xMode val="edge"/>
          <c:yMode val="edge"/>
          <c:x val="0.39798972599242216"/>
          <c:y val="3.8292167876409593E-2"/>
          <c:w val="0.22415627521268014"/>
          <c:h val="4.1942770183043078E-2"/>
        </c:manualLayout>
      </c:layout>
      <c:overlay val="0"/>
      <c:spPr>
        <a:noFill/>
        <a:ln>
          <a:noFill/>
        </a:ln>
        <a:effectLst/>
      </c:spPr>
      <c:txPr>
        <a:bodyPr rot="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legend>
    <c:plotVisOnly val="1"/>
    <c:dispBlanksAs val="gap"/>
    <c:showDLblsOverMax val="0"/>
    <c:extLst/>
  </c:chart>
  <c:spPr>
    <a:noFill/>
    <a:ln>
      <a:noFill/>
    </a:ln>
    <a:effectLst/>
  </c:spPr>
  <c:txPr>
    <a:bodyPr/>
    <a:lstStyle/>
    <a:p>
      <a:pPr>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3182688951445837"/>
          <c:y val="4.2234971078441208E-2"/>
          <c:w val="0.84284207997316396"/>
          <c:h val="0.762780016132931"/>
        </c:manualLayout>
      </c:layout>
      <c:lineChart>
        <c:grouping val="standard"/>
        <c:varyColors val="0"/>
        <c:ser>
          <c:idx val="0"/>
          <c:order val="0"/>
          <c:tx>
            <c:strRef>
              <c:f>overall!$B$1</c:f>
              <c:strCache>
                <c:ptCount val="1"/>
                <c:pt idx="0">
                  <c:v>lateness</c:v>
                </c:pt>
              </c:strCache>
            </c:strRef>
          </c:tx>
          <c:spPr>
            <a:ln w="22225" cap="rnd" cmpd="sng" algn="ctr">
              <a:solidFill>
                <a:srgbClr val="FF0000"/>
              </a:solidFill>
              <a:round/>
            </a:ln>
            <a:effectLst/>
          </c:spPr>
          <c:marker>
            <c:symbol val="diamond"/>
            <c:size val="8"/>
            <c:spPr>
              <a:solidFill>
                <a:schemeClr val="tx1"/>
              </a:solidFill>
              <a:ln w="9525" cap="flat" cmpd="sng" algn="ctr">
                <a:solidFill>
                  <a:schemeClr val="accent1"/>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ysClr val="windowText" lastClr="000000"/>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strRef>
              <c:f>overall!$A$2:$A$7</c:f>
              <c:strCache>
                <c:ptCount val="6"/>
                <c:pt idx="0">
                  <c:v>6400 MT/s</c:v>
                </c:pt>
                <c:pt idx="1">
                  <c:v>1600 MT/s</c:v>
                </c:pt>
                <c:pt idx="2">
                  <c:v>800 MT/s</c:v>
                </c:pt>
                <c:pt idx="3">
                  <c:v>533 MT/s</c:v>
                </c:pt>
                <c:pt idx="4">
                  <c:v>400 MT/s</c:v>
                </c:pt>
                <c:pt idx="5">
                  <c:v>200 MT/s </c:v>
                </c:pt>
              </c:strCache>
            </c:strRef>
          </c:cat>
          <c:val>
            <c:numRef>
              <c:f>overall!$B$2:$B$7</c:f>
              <c:numCache>
                <c:formatCode>General</c:formatCode>
                <c:ptCount val="6"/>
                <c:pt idx="0">
                  <c:v>0.57999999999999996</c:v>
                </c:pt>
                <c:pt idx="1">
                  <c:v>0.63</c:v>
                </c:pt>
                <c:pt idx="2">
                  <c:v>0.93</c:v>
                </c:pt>
                <c:pt idx="3">
                  <c:v>1.41</c:v>
                </c:pt>
                <c:pt idx="4">
                  <c:v>1.87</c:v>
                </c:pt>
                <c:pt idx="5">
                  <c:v>2.62</c:v>
                </c:pt>
              </c:numCache>
            </c:numRef>
          </c:val>
          <c:smooth val="0"/>
          <c:extLst>
            <c:ext xmlns:c16="http://schemas.microsoft.com/office/drawing/2014/chart" uri="{C3380CC4-5D6E-409C-BE32-E72D297353CC}">
              <c16:uniqueId val="{00000000-9234-4C5B-BF23-B1A4BD342DA8}"/>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marker val="1"/>
        <c:smooth val="0"/>
        <c:axId val="284285624"/>
        <c:axId val="284290216"/>
      </c:lineChart>
      <c:catAx>
        <c:axId val="284285624"/>
        <c:scaling>
          <c:orientation val="minMax"/>
        </c:scaling>
        <c:delete val="0"/>
        <c:axPos val="b"/>
        <c:title>
          <c:tx>
            <c:rich>
              <a:bodyPr rot="0" spcFirstLastPara="1" vertOverflow="ellipsis" vert="horz" wrap="square" anchor="ctr" anchorCtr="1"/>
              <a:lstStyle/>
              <a:p>
                <a:pPr>
                  <a:defRPr sz="1200" b="0" i="0" u="none" strike="noStrike" kern="1200" cap="all" baseline="0">
                    <a:solidFill>
                      <a:schemeClr val="tx1"/>
                    </a:solidFill>
                    <a:latin typeface="+mn-lt"/>
                    <a:ea typeface="+mn-ea"/>
                    <a:cs typeface="+mn-cs"/>
                  </a:defRPr>
                </a:pPr>
                <a:r>
                  <a:rPr lang="en-US" sz="1200">
                    <a:solidFill>
                      <a:schemeClr val="tx1"/>
                    </a:solidFill>
                  </a:rPr>
                  <a:t>DRAM BaNdwidth</a:t>
                </a:r>
              </a:p>
            </c:rich>
          </c:tx>
          <c:layout>
            <c:manualLayout>
              <c:xMode val="edge"/>
              <c:yMode val="edge"/>
              <c:x val="0.42976981768438793"/>
              <c:y val="0.91825013112125065"/>
            </c:manualLayout>
          </c:layout>
          <c:overlay val="0"/>
          <c:spPr>
            <a:noFill/>
            <a:ln>
              <a:noFill/>
            </a:ln>
            <a:effectLst/>
          </c:spPr>
          <c:txPr>
            <a:bodyPr rot="0" spcFirstLastPara="1" vertOverflow="ellipsis" vert="horz" wrap="square" anchor="ctr" anchorCtr="1"/>
            <a:lstStyle/>
            <a:p>
              <a:pPr>
                <a:defRPr sz="1200" b="0" i="0" u="none" strike="noStrike" kern="1200" cap="all"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spc="20" baseline="0">
                <a:solidFill>
                  <a:schemeClr val="tx1"/>
                </a:solidFill>
                <a:latin typeface="+mn-lt"/>
                <a:ea typeface="+mn-ea"/>
                <a:cs typeface="+mn-cs"/>
              </a:defRPr>
            </a:pPr>
            <a:endParaRPr lang="en-US"/>
          </a:p>
        </c:txPr>
        <c:crossAx val="284290216"/>
        <c:crosses val="autoZero"/>
        <c:auto val="1"/>
        <c:lblAlgn val="ctr"/>
        <c:lblOffset val="100"/>
        <c:noMultiLvlLbl val="0"/>
      </c:catAx>
      <c:valAx>
        <c:axId val="284290216"/>
        <c:scaling>
          <c:orientation val="minMax"/>
        </c:scaling>
        <c:delete val="0"/>
        <c:axPos val="l"/>
        <c:majorGridlines>
          <c:spPr>
            <a:ln>
              <a:solidFill>
                <a:schemeClr val="dk1">
                  <a:lumMod val="15000"/>
                  <a:lumOff val="85000"/>
                </a:schemeClr>
              </a:solidFill>
            </a:ln>
            <a:effectLst/>
          </c:spPr>
        </c:majorGridlines>
        <c:title>
          <c:tx>
            <c:rich>
              <a:bodyPr rot="-5400000" spcFirstLastPara="1" vertOverflow="ellipsis" vert="horz" wrap="square" anchor="ctr" anchorCtr="1"/>
              <a:lstStyle/>
              <a:p>
                <a:pPr>
                  <a:defRPr sz="1200" b="0" i="0" u="none" strike="noStrike" kern="1200" cap="all" baseline="0">
                    <a:solidFill>
                      <a:sysClr val="windowText" lastClr="000000"/>
                    </a:solidFill>
                    <a:latin typeface="+mn-lt"/>
                    <a:ea typeface="+mn-ea"/>
                    <a:cs typeface="+mn-cs"/>
                  </a:defRPr>
                </a:pPr>
                <a:r>
                  <a:rPr lang="en-US" sz="1200">
                    <a:solidFill>
                      <a:sysClr val="windowText" lastClr="000000"/>
                    </a:solidFill>
                  </a:rPr>
                  <a:t>lateness ( % )</a:t>
                </a:r>
              </a:p>
            </c:rich>
          </c:tx>
          <c:layout>
            <c:manualLayout>
              <c:xMode val="edge"/>
              <c:yMode val="edge"/>
              <c:x val="1.1077117685337406E-2"/>
              <c:y val="0.276625551555438"/>
            </c:manualLayout>
          </c:layout>
          <c:overlay val="0"/>
          <c:spPr>
            <a:noFill/>
            <a:ln>
              <a:noFill/>
            </a:ln>
            <a:effectLst/>
          </c:spPr>
          <c:txPr>
            <a:bodyPr rot="-5400000" spcFirstLastPara="1" vertOverflow="ellipsis" vert="horz" wrap="square" anchor="ctr" anchorCtr="1"/>
            <a:lstStyle/>
            <a:p>
              <a:pPr>
                <a:defRPr sz="1200" b="0" i="0" u="none" strike="noStrike" kern="1200" cap="all" baseline="0">
                  <a:solidFill>
                    <a:sysClr val="windowText" lastClr="000000"/>
                  </a:solidFill>
                  <a:latin typeface="+mn-lt"/>
                  <a:ea typeface="+mn-ea"/>
                  <a:cs typeface="+mn-cs"/>
                </a:defRPr>
              </a:pPr>
              <a:endParaRPr lang="en-US"/>
            </a:p>
          </c:txPr>
        </c:title>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spc="20" baseline="0">
                <a:solidFill>
                  <a:sysClr val="windowText" lastClr="000000"/>
                </a:solidFill>
                <a:latin typeface="+mn-lt"/>
                <a:ea typeface="+mn-ea"/>
                <a:cs typeface="+mn-cs"/>
              </a:defRPr>
            </a:pPr>
            <a:endParaRPr lang="en-US"/>
          </a:p>
        </c:txPr>
        <c:crossAx val="284285624"/>
        <c:crosses val="autoZero"/>
        <c:crossBetween val="between"/>
      </c:valAx>
      <c:spPr>
        <a:noFill/>
        <a:ln>
          <a:solidFill>
            <a:schemeClr val="tx1"/>
          </a:solidFill>
        </a:ln>
        <a:effectLst/>
      </c:spPr>
    </c:plotArea>
    <c:plotVisOnly val="1"/>
    <c:dispBlanksAs val="gap"/>
    <c:showDLblsOverMax val="0"/>
    <c:extLst/>
  </c:chart>
  <c:spPr>
    <a:solidFill>
      <a:schemeClr val="lt1"/>
    </a:solidFill>
    <a:ln w="9525" cap="flat" cmpd="sng" algn="ctr">
      <a:noFill/>
      <a:round/>
    </a:ln>
    <a:effectLst/>
  </c:spPr>
  <c:txPr>
    <a:bodyPr/>
    <a:lstStyle/>
    <a:p>
      <a:pPr>
        <a:defRPr/>
      </a:pPr>
      <a:endParaRPr lang="en-U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351987102510747"/>
          <c:y val="0.15997451253775349"/>
          <c:w val="0.84247927189227345"/>
          <c:h val="0.45021625835626206"/>
        </c:manualLayout>
      </c:layout>
      <c:barChart>
        <c:barDir val="col"/>
        <c:grouping val="clustered"/>
        <c:varyColors val="0"/>
        <c:ser>
          <c:idx val="0"/>
          <c:order val="0"/>
          <c:tx>
            <c:strRef>
              <c:f>DIV32_L1D!$H$1</c:f>
              <c:strCache>
                <c:ptCount val="1"/>
                <c:pt idx="0">
                  <c:v>Late</c:v>
                </c:pt>
              </c:strCache>
            </c:strRef>
          </c:tx>
          <c:spPr>
            <a:solidFill>
              <a:srgbClr val="FF0000"/>
            </a:solidFill>
            <a:ln>
              <a:solidFill>
                <a:schemeClr val="tx1"/>
              </a:solidFill>
            </a:ln>
            <a:effectLst/>
          </c:spPr>
          <c:invertIfNegative val="0"/>
          <c:cat>
            <c:strRef>
              <c:f>DIV32_L1D!$A$2:$A$13</c:f>
              <c:strCache>
                <c:ptCount val="12"/>
                <c:pt idx="0">
                  <c:v>BC_74350M</c:v>
                </c:pt>
                <c:pt idx="1">
                  <c:v>BellmanFord_94B</c:v>
                </c:pt>
                <c:pt idx="2">
                  <c:v>bf_94B</c:v>
                </c:pt>
                <c:pt idx="3">
                  <c:v>BFS_61B</c:v>
                </c:pt>
                <c:pt idx="4">
                  <c:v>canneal_44B</c:v>
                </c:pt>
                <c:pt idx="5">
                  <c:v>Components_70B</c:v>
                </c:pt>
                <c:pt idx="6">
                  <c:v>MIS_85B</c:v>
                </c:pt>
                <c:pt idx="7">
                  <c:v>pr_1B</c:v>
                </c:pt>
                <c:pt idx="8">
                  <c:v>Radii_100B</c:v>
                </c:pt>
                <c:pt idx="9">
                  <c:v>sssp-5</c:v>
                </c:pt>
                <c:pt idx="10">
                  <c:v>tc_70B</c:v>
                </c:pt>
                <c:pt idx="11">
                  <c:v>Mean</c:v>
                </c:pt>
              </c:strCache>
            </c:strRef>
          </c:cat>
          <c:val>
            <c:numRef>
              <c:f>DIV32_L1D!$H$2:$H$13</c:f>
              <c:numCache>
                <c:formatCode>General</c:formatCode>
                <c:ptCount val="12"/>
                <c:pt idx="0">
                  <c:v>21.48</c:v>
                </c:pt>
                <c:pt idx="1">
                  <c:v>0.13</c:v>
                </c:pt>
                <c:pt idx="2">
                  <c:v>0.13</c:v>
                </c:pt>
                <c:pt idx="3">
                  <c:v>2.06</c:v>
                </c:pt>
                <c:pt idx="4">
                  <c:v>0.33</c:v>
                </c:pt>
                <c:pt idx="5">
                  <c:v>0.01</c:v>
                </c:pt>
                <c:pt idx="6">
                  <c:v>0.03</c:v>
                </c:pt>
                <c:pt idx="7">
                  <c:v>0.02</c:v>
                </c:pt>
                <c:pt idx="8">
                  <c:v>0.05</c:v>
                </c:pt>
                <c:pt idx="9">
                  <c:v>3.96</c:v>
                </c:pt>
                <c:pt idx="10">
                  <c:v>0.56999999999999995</c:v>
                </c:pt>
                <c:pt idx="11">
                  <c:v>2.62</c:v>
                </c:pt>
              </c:numCache>
            </c:numRef>
          </c:val>
          <c:extLst>
            <c:ext xmlns:c16="http://schemas.microsoft.com/office/drawing/2014/chart" uri="{C3380CC4-5D6E-409C-BE32-E72D297353CC}">
              <c16:uniqueId val="{00000000-6048-46DF-A035-AF39F435FEC1}"/>
            </c:ext>
          </c:extLst>
        </c:ser>
        <c:ser>
          <c:idx val="1"/>
          <c:order val="1"/>
          <c:tx>
            <c:strRef>
              <c:f>DIV32_L1D!$I$1</c:f>
              <c:strCache>
                <c:ptCount val="1"/>
                <c:pt idx="0">
                  <c:v>Useless</c:v>
                </c:pt>
              </c:strCache>
            </c:strRef>
          </c:tx>
          <c:spPr>
            <a:solidFill>
              <a:srgbClr val="5B9BD5"/>
            </a:solidFill>
            <a:ln>
              <a:solidFill>
                <a:sysClr val="windowText" lastClr="000000"/>
              </a:solidFill>
            </a:ln>
            <a:effectLst/>
          </c:spPr>
          <c:invertIfNegative val="0"/>
          <c:cat>
            <c:strRef>
              <c:f>DIV32_L1D!$A$2:$A$13</c:f>
              <c:strCache>
                <c:ptCount val="12"/>
                <c:pt idx="0">
                  <c:v>BC_74350M</c:v>
                </c:pt>
                <c:pt idx="1">
                  <c:v>BellmanFord_94B</c:v>
                </c:pt>
                <c:pt idx="2">
                  <c:v>bf_94B</c:v>
                </c:pt>
                <c:pt idx="3">
                  <c:v>BFS_61B</c:v>
                </c:pt>
                <c:pt idx="4">
                  <c:v>canneal_44B</c:v>
                </c:pt>
                <c:pt idx="5">
                  <c:v>Components_70B</c:v>
                </c:pt>
                <c:pt idx="6">
                  <c:v>MIS_85B</c:v>
                </c:pt>
                <c:pt idx="7">
                  <c:v>pr_1B</c:v>
                </c:pt>
                <c:pt idx="8">
                  <c:v>Radii_100B</c:v>
                </c:pt>
                <c:pt idx="9">
                  <c:v>sssp-5</c:v>
                </c:pt>
                <c:pt idx="10">
                  <c:v>tc_70B</c:v>
                </c:pt>
                <c:pt idx="11">
                  <c:v>Mean</c:v>
                </c:pt>
              </c:strCache>
            </c:strRef>
          </c:cat>
          <c:val>
            <c:numRef>
              <c:f>DIV32_L1D!$I$2:$I$13</c:f>
              <c:numCache>
                <c:formatCode>General</c:formatCode>
                <c:ptCount val="12"/>
                <c:pt idx="0">
                  <c:v>41.4</c:v>
                </c:pt>
                <c:pt idx="1">
                  <c:v>79.400000000000006</c:v>
                </c:pt>
                <c:pt idx="2">
                  <c:v>79.400000000000006</c:v>
                </c:pt>
                <c:pt idx="3">
                  <c:v>61.86</c:v>
                </c:pt>
                <c:pt idx="4">
                  <c:v>96.31</c:v>
                </c:pt>
                <c:pt idx="5">
                  <c:v>89.11</c:v>
                </c:pt>
                <c:pt idx="6">
                  <c:v>82.36</c:v>
                </c:pt>
                <c:pt idx="7">
                  <c:v>92.41</c:v>
                </c:pt>
                <c:pt idx="8">
                  <c:v>89.11</c:v>
                </c:pt>
                <c:pt idx="9">
                  <c:v>85.02</c:v>
                </c:pt>
                <c:pt idx="10">
                  <c:v>91.98</c:v>
                </c:pt>
                <c:pt idx="11">
                  <c:v>80.760000000000005</c:v>
                </c:pt>
              </c:numCache>
            </c:numRef>
          </c:val>
          <c:extLst>
            <c:ext xmlns:c16="http://schemas.microsoft.com/office/drawing/2014/chart" uri="{C3380CC4-5D6E-409C-BE32-E72D297353CC}">
              <c16:uniqueId val="{00000001-6048-46DF-A035-AF39F435FEC1}"/>
            </c:ext>
          </c:extLst>
        </c:ser>
        <c:dLbls>
          <c:showLegendKey val="0"/>
          <c:showVal val="0"/>
          <c:showCatName val="0"/>
          <c:showSerName val="0"/>
          <c:showPercent val="0"/>
          <c:showBubbleSize val="0"/>
        </c:dLbls>
        <c:gapWidth val="20"/>
        <c:overlap val="-24"/>
        <c:axId val="172606912"/>
        <c:axId val="172602648"/>
      </c:barChart>
      <c:catAx>
        <c:axId val="172606912"/>
        <c:scaling>
          <c:orientation val="minMax"/>
        </c:scaling>
        <c:delete val="0"/>
        <c:axPos val="b"/>
        <c:title>
          <c:tx>
            <c:rich>
              <a:bodyPr rot="0" spcFirstLastPara="1" vertOverflow="ellipsis" vert="horz" wrap="square" anchor="ctr" anchorCtr="1"/>
              <a:lstStyle/>
              <a:p>
                <a:pPr>
                  <a:defRPr sz="1600" b="0" i="0" u="none" strike="noStrike" kern="1200" baseline="0">
                    <a:solidFill>
                      <a:sysClr val="windowText" lastClr="000000"/>
                    </a:solidFill>
                    <a:latin typeface="Arial" panose="020B0604020202020204" pitchFamily="34" charset="0"/>
                    <a:ea typeface="+mn-ea"/>
                    <a:cs typeface="Arial" panose="020B0604020202020204" pitchFamily="34" charset="0"/>
                  </a:defRPr>
                </a:pPr>
                <a:r>
                  <a:rPr lang="en-US" sz="1600"/>
                  <a:t>Benchmarks</a:t>
                </a:r>
              </a:p>
            </c:rich>
          </c:tx>
          <c:layout>
            <c:manualLayout>
              <c:xMode val="edge"/>
              <c:yMode val="edge"/>
              <c:x val="0.41546752114814572"/>
              <c:y val="0.85122868338429414"/>
            </c:manualLayout>
          </c:layout>
          <c:overlay val="0"/>
          <c:spPr>
            <a:noFill/>
            <a:ln>
              <a:noFill/>
            </a:ln>
            <a:effectLst/>
          </c:spPr>
          <c:txPr>
            <a:bodyPr rot="0" spcFirstLastPara="1" vertOverflow="ellipsis" vert="horz" wrap="square" anchor="ctr" anchorCtr="1"/>
            <a:lstStyle/>
            <a:p>
              <a:pPr>
                <a:defRPr sz="16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2580000" spcFirstLastPara="1" vertOverflow="ellipsis" wrap="square" anchor="ctr" anchorCtr="1"/>
          <a:lstStyle/>
          <a:p>
            <a:pPr>
              <a:defRPr sz="12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172602648"/>
        <c:crosses val="autoZero"/>
        <c:auto val="1"/>
        <c:lblAlgn val="ctr"/>
        <c:lblOffset val="100"/>
        <c:noMultiLvlLbl val="0"/>
      </c:catAx>
      <c:valAx>
        <c:axId val="172602648"/>
        <c:scaling>
          <c:orientation val="minMax"/>
          <c:max val="100"/>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r>
                  <a:rPr lang="en-US" sz="1400">
                    <a:solidFill>
                      <a:schemeClr val="tx1"/>
                    </a:solidFill>
                  </a:rPr>
                  <a:t>%</a:t>
                </a:r>
              </a:p>
            </c:rich>
          </c:tx>
          <c:layout>
            <c:manualLayout>
              <c:xMode val="edge"/>
              <c:yMode val="edge"/>
              <c:x val="1.5533923379748304E-3"/>
              <c:y val="0.35601733748998199"/>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en-US"/>
          </a:p>
        </c:txPr>
        <c:crossAx val="172606912"/>
        <c:crosses val="autoZero"/>
        <c:crossBetween val="between"/>
        <c:majorUnit val="20"/>
      </c:valAx>
      <c:spPr>
        <a:noFill/>
        <a:ln>
          <a:solidFill>
            <a:schemeClr val="tx1"/>
          </a:solidFill>
        </a:ln>
        <a:effectLst/>
      </c:spPr>
    </c:plotArea>
    <c:legend>
      <c:legendPos val="t"/>
      <c:layout>
        <c:manualLayout>
          <c:xMode val="edge"/>
          <c:yMode val="edge"/>
          <c:x val="0.40264575608131892"/>
          <c:y val="3.836088886983903E-2"/>
          <c:w val="0.24402597223046305"/>
          <c:h val="3.8371522199425238E-2"/>
        </c:manualLayout>
      </c:layout>
      <c:overlay val="0"/>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legend>
    <c:plotVisOnly val="1"/>
    <c:dispBlanksAs val="gap"/>
    <c:showDLblsOverMax val="0"/>
    <c:extLst/>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11.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12.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13.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14.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15.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16.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17.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18.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19.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20.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21.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22.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8.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f2f40ad6d1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 name="Google Shape;38;gf2f40ad6d1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76952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f2f40ad6d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 name="Google Shape;44;gf2f40ad6d1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88572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f2f40ad6d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 name="Google Shape;44;gf2f40ad6d1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687596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f2f40ad6d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 name="Google Shape;44;gf2f40ad6d1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55202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f2f40ad6d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 name="Google Shape;44;gf2f40ad6d1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092722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f2f40ad6d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 name="Google Shape;44;gf2f40ad6d1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96435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f2f40ad6d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 name="Google Shape;44;gf2f40ad6d1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00390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f2f40ad6d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 name="Google Shape;44;gf2f40ad6d1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036296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f2f40ad6d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 name="Google Shape;44;gf2f40ad6d1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874990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f2f40ad6d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 name="Google Shape;44;gf2f40ad6d1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81956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f2f40ad6d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 name="Google Shape;44;gf2f40ad6d1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91258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f2f40ad6d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 name="Google Shape;44;gf2f40ad6d1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621341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f2f40ad6d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 name="Google Shape;44;gf2f40ad6d1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027208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f2f40ad6d1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 name="Google Shape;38;gf2f40ad6d1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814651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f2f40ad6d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 name="Google Shape;44;gf2f40ad6d1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341044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f2f40ad6d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 name="Google Shape;44;gf2f40ad6d1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289485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f2f40ad6d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 name="Google Shape;44;gf2f40ad6d1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331408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f2f40ad6d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 name="Google Shape;44;gf2f40ad6d1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877537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f2f40ad6d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 name="Google Shape;44;gf2f40ad6d1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389417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f2f40ad6d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 name="Google Shape;44;gf2f40ad6d1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737603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f2f40ad6d1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 name="Google Shape;38;gf2f40ad6d1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029125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f2f40ad6d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 name="Google Shape;44;gf2f40ad6d1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28622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f2f40ad6d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 name="Google Shape;44;gf2f40ad6d1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702199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f2f40ad6d1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 name="Google Shape;38;gf2f40ad6d1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890558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f2f40ad6d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 name="Google Shape;44;gf2f40ad6d1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909243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f2f40ad6d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 name="Google Shape;44;gf2f40ad6d1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283605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f2f40ad6d1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 name="Google Shape;38;gf2f40ad6d1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f2f40ad6d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 name="Google Shape;44;gf2f40ad6d1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f2f40ad6d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 name="Google Shape;44;gf2f40ad6d1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824281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f2f40ad6d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 name="Google Shape;44;gf2f40ad6d1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131489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f2f40ad6d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 name="Google Shape;44;gf2f40ad6d1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118530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f2f40ad6d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 name="Google Shape;44;gf2f40ad6d1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6722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f2f40ad6d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 name="Google Shape;44;gf2f40ad6d1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23614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f2f40ad6d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 name="Google Shape;44;gf2f40ad6d1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555554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e851c5823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ge851c5823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f0eccd7e9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f0eccd7e9f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f0eccd7e9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 name="Google Shape;66;gf0eccd7e9f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f0eccd7e9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gf0eccd7e9f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f0eccd7e9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gf0eccd7e9f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f0eccd7e9f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gf0eccd7e9f_0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f0eccd7e9f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 name="Google Shape;99;gf0eccd7e9f_0_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f0eccd7e9f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 name="Google Shape;108;gf0eccd7e9f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f0eccd7e9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f0eccd7e9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ecb6e23d9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gecb6e23d90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f2f40ad6d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 name="Google Shape;44;gf2f40ad6d1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255902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ecb6e23d9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gecb6e23d90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ecb6e23d90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gecb6e23d90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ecb6e23d90_1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gecb6e23d90_1_2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ecb6e23d90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 name="Google Shape;157;gecb6e23d90_1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ecb6e23d90_1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Google Shape;165;gecb6e23d90_1_2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ecb6e23d90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ecb6e23d90_1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ecb6e23d90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Google Shape;181;gecb6e23d90_1_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ecb6e23d90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 name="Google Shape;190;gecb6e23d90_1_1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ecb6e23d90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gecb6e23d90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ecb6e23d90_1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gecb6e23d90_1_1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f2f40ad6d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 name="Google Shape;44;gf2f40ad6d1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51219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ecb6e23d90_1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 name="Google Shape;214;gecb6e23d90_1_1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ecb6e23d90_1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 name="Google Shape;222;gecb6e23d90_1_1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ecb6e23d90_1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0" name="Google Shape;230;gecb6e23d90_1_1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ecb6e23d90_1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8" name="Google Shape;238;gecb6e23d90_1_2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ecb6e23d90_1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6" name="Google Shape;246;gecb6e23d90_1_2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ecb6e23d90_1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 name="Google Shape;254;gecb6e23d90_1_2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ecb6e23d90_1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 name="Google Shape;262;gecb6e23d90_1_2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ecb6e23d90_1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 name="Google Shape;270;gecb6e23d90_1_2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ecb6e23d90_1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gecb6e23d90_1_2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ecb6e23d90_1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7" name="Google Shape;287;gecb6e23d90_1_3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f2f40ad6d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 name="Google Shape;44;gf2f40ad6d1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569119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ecb6e23d90_1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5" name="Google Shape;295;gecb6e23d90_1_3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ecb6e23d90_1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3" name="Google Shape;303;gecb6e23d90_1_3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ecb6e23d90_1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1" name="Google Shape;311;gecb6e23d90_1_3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cb6e23d90_1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9" name="Google Shape;319;gecb6e23d90_1_3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ecb6e23d90_1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7" name="Google Shape;327;gecb6e23d90_1_3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ecb6e23d90_1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5" name="Google Shape;335;gecb6e23d90_1_3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ecb6e23d9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3" name="Google Shape;343;gecb6e23d9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ec5fd68c8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9" name="Google Shape;349;gec5fd68c8f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ec5fd68c8f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gec5fd68c8f_0_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ec5fd68c8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5" name="Google Shape;365;gec5fd68c8f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f2f40ad6d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 name="Google Shape;44;gf2f40ad6d1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405143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ec5fd68c8f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3" name="Google Shape;373;gec5fd68c8f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ec5fd68c8f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gec5fd68c8f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ec5fd68c8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Google Shape;389;gec5fd68c8f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ec5fd68c8f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7" name="Google Shape;397;gec5fd68c8f_0_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ec5fd68c8f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5" name="Google Shape;405;gec5fd68c8f_0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ec5fd68c8f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3" name="Google Shape;413;gec5fd68c8f_0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ec5fd68c8f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1" name="Google Shape;421;gec5fd68c8f_0_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ec5fd68c8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9" name="Google Shape;429;gec5fd68c8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e851c5823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5" name="Google Shape;435;ge851c5823c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e851c5823c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3" name="Google Shape;443;ge851c5823c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f2f40ad6d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 name="Google Shape;44;gf2f40ad6d1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7354212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b86afd154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1" name="Google Shape;451;gb86afd154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b86afd154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7" name="Google Shape;457;gb86afd154c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b86afd154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b86afd154c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b86afd154c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3" name="Google Shape;473;gb86afd154c_1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1" name="Google Shape;4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e7f9969e1d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7" name="Google Shape;487;ge7f9969e1d_1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e5b4c1331a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e5b4c1331a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e6be33b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e6be33b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Conference" type="title">
  <p:cSld name="TITLE">
    <p:spTree>
      <p:nvGrpSpPr>
        <p:cNvPr id="1" name="Shape 10"/>
        <p:cNvGrpSpPr/>
        <p:nvPr/>
      </p:nvGrpSpPr>
      <p:grpSpPr>
        <a:xfrm>
          <a:off x="0" y="0"/>
          <a:ext cx="0" cy="0"/>
          <a:chOff x="0" y="0"/>
          <a:chExt cx="0" cy="0"/>
        </a:xfrm>
      </p:grpSpPr>
      <p:sp>
        <p:nvSpPr>
          <p:cNvPr id="11" name="Google Shape;11;p2" descr="jkdjfkjsdklfjd" title="jhjdhfjsdh"/>
          <p:cNvSpPr txBox="1">
            <a:spLocks noGrp="1"/>
          </p:cNvSpPr>
          <p:nvPr>
            <p:ph type="ctrTitle"/>
          </p:nvPr>
        </p:nvSpPr>
        <p:spPr>
          <a:xfrm>
            <a:off x="1207425" y="2555590"/>
            <a:ext cx="5693400" cy="715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B22222"/>
              </a:buClr>
              <a:buSzPts val="3600"/>
              <a:buFont typeface="Cambria"/>
              <a:buNone/>
              <a:defRPr>
                <a:solidFill>
                  <a:srgbClr val="B22222"/>
                </a:solidFill>
                <a:latin typeface="Cambria"/>
                <a:ea typeface="Cambria"/>
                <a:cs typeface="Cambria"/>
                <a:sym typeface="Cambria"/>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ctrTitle" idx="2"/>
          </p:nvPr>
        </p:nvSpPr>
        <p:spPr>
          <a:xfrm>
            <a:off x="311708" y="306121"/>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B22222"/>
              </a:buClr>
              <a:buSzPts val="5200"/>
              <a:buFont typeface="Cambria"/>
              <a:buNone/>
              <a:defRPr sz="5200">
                <a:solidFill>
                  <a:srgbClr val="B22222"/>
                </a:solidFill>
                <a:latin typeface="Cambria"/>
                <a:ea typeface="Cambria"/>
                <a:cs typeface="Cambria"/>
                <a:sym typeface="Cambria"/>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3" name="Google Shape;13;p2" descr="jkdjfkjsdklfjd" title="jhjdhfjsdh"/>
          <p:cNvSpPr txBox="1">
            <a:spLocks noGrp="1"/>
          </p:cNvSpPr>
          <p:nvPr>
            <p:ph type="ctrTitle" idx="3"/>
          </p:nvPr>
        </p:nvSpPr>
        <p:spPr>
          <a:xfrm>
            <a:off x="313526" y="4125300"/>
            <a:ext cx="4967700" cy="715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Font typeface="Cambria"/>
              <a:buNone/>
              <a:defRPr sz="1800">
                <a:solidFill>
                  <a:srgbClr val="000000"/>
                </a:solidFill>
                <a:latin typeface="Cambria"/>
                <a:ea typeface="Cambria"/>
                <a:cs typeface="Cambria"/>
                <a:sym typeface="Cambria"/>
              </a:defRPr>
            </a:lvl1pPr>
            <a:lvl2pPr lvl="1" algn="ctr">
              <a:lnSpc>
                <a:spcPct val="100000"/>
              </a:lnSpc>
              <a:spcBef>
                <a:spcPts val="0"/>
              </a:spcBef>
              <a:spcAft>
                <a:spcPts val="0"/>
              </a:spcAft>
              <a:buSzPts val="5200"/>
              <a:buFont typeface="Cambria"/>
              <a:buNone/>
              <a:defRPr sz="5200">
                <a:latin typeface="Cambria"/>
                <a:ea typeface="Cambria"/>
                <a:cs typeface="Cambria"/>
                <a:sym typeface="Cambria"/>
              </a:defRPr>
            </a:lvl2pPr>
            <a:lvl3pPr lvl="2" algn="ctr">
              <a:lnSpc>
                <a:spcPct val="100000"/>
              </a:lnSpc>
              <a:spcBef>
                <a:spcPts val="0"/>
              </a:spcBef>
              <a:spcAft>
                <a:spcPts val="0"/>
              </a:spcAft>
              <a:buSzPts val="5200"/>
              <a:buFont typeface="Cambria"/>
              <a:buNone/>
              <a:defRPr sz="5200">
                <a:latin typeface="Cambria"/>
                <a:ea typeface="Cambria"/>
                <a:cs typeface="Cambria"/>
                <a:sym typeface="Cambria"/>
              </a:defRPr>
            </a:lvl3pPr>
            <a:lvl4pPr lvl="3" algn="ctr">
              <a:lnSpc>
                <a:spcPct val="100000"/>
              </a:lnSpc>
              <a:spcBef>
                <a:spcPts val="0"/>
              </a:spcBef>
              <a:spcAft>
                <a:spcPts val="0"/>
              </a:spcAft>
              <a:buSzPts val="5200"/>
              <a:buFont typeface="Cambria"/>
              <a:buNone/>
              <a:defRPr sz="5200">
                <a:latin typeface="Cambria"/>
                <a:ea typeface="Cambria"/>
                <a:cs typeface="Cambria"/>
                <a:sym typeface="Cambria"/>
              </a:defRPr>
            </a:lvl4pPr>
            <a:lvl5pPr lvl="4" algn="ctr">
              <a:lnSpc>
                <a:spcPct val="100000"/>
              </a:lnSpc>
              <a:spcBef>
                <a:spcPts val="0"/>
              </a:spcBef>
              <a:spcAft>
                <a:spcPts val="0"/>
              </a:spcAft>
              <a:buSzPts val="5200"/>
              <a:buFont typeface="Cambria"/>
              <a:buNone/>
              <a:defRPr sz="5200">
                <a:latin typeface="Cambria"/>
                <a:ea typeface="Cambria"/>
                <a:cs typeface="Cambria"/>
                <a:sym typeface="Cambria"/>
              </a:defRPr>
            </a:lvl5pPr>
            <a:lvl6pPr lvl="5" algn="ctr">
              <a:lnSpc>
                <a:spcPct val="100000"/>
              </a:lnSpc>
              <a:spcBef>
                <a:spcPts val="0"/>
              </a:spcBef>
              <a:spcAft>
                <a:spcPts val="0"/>
              </a:spcAft>
              <a:buSzPts val="5200"/>
              <a:buFont typeface="Cambria"/>
              <a:buNone/>
              <a:defRPr sz="5200">
                <a:latin typeface="Cambria"/>
                <a:ea typeface="Cambria"/>
                <a:cs typeface="Cambria"/>
                <a:sym typeface="Cambria"/>
              </a:defRPr>
            </a:lvl6pPr>
            <a:lvl7pPr lvl="6" algn="ctr">
              <a:lnSpc>
                <a:spcPct val="100000"/>
              </a:lnSpc>
              <a:spcBef>
                <a:spcPts val="0"/>
              </a:spcBef>
              <a:spcAft>
                <a:spcPts val="0"/>
              </a:spcAft>
              <a:buSzPts val="5200"/>
              <a:buFont typeface="Cambria"/>
              <a:buNone/>
              <a:defRPr sz="5200">
                <a:latin typeface="Cambria"/>
                <a:ea typeface="Cambria"/>
                <a:cs typeface="Cambria"/>
                <a:sym typeface="Cambria"/>
              </a:defRPr>
            </a:lvl7pPr>
            <a:lvl8pPr lvl="7" algn="ctr">
              <a:lnSpc>
                <a:spcPct val="100000"/>
              </a:lnSpc>
              <a:spcBef>
                <a:spcPts val="0"/>
              </a:spcBef>
              <a:spcAft>
                <a:spcPts val="0"/>
              </a:spcAft>
              <a:buSzPts val="5200"/>
              <a:buFont typeface="Cambria"/>
              <a:buNone/>
              <a:defRPr sz="5200">
                <a:latin typeface="Cambria"/>
                <a:ea typeface="Cambria"/>
                <a:cs typeface="Cambria"/>
                <a:sym typeface="Cambria"/>
              </a:defRPr>
            </a:lvl8pPr>
            <a:lvl9pPr lvl="8" algn="ctr">
              <a:lnSpc>
                <a:spcPct val="100000"/>
              </a:lnSpc>
              <a:spcBef>
                <a:spcPts val="0"/>
              </a:spcBef>
              <a:spcAft>
                <a:spcPts val="0"/>
              </a:spcAft>
              <a:buSzPts val="5200"/>
              <a:buFont typeface="Cambria"/>
              <a:buNone/>
              <a:defRPr sz="5200">
                <a:latin typeface="Cambria"/>
                <a:ea typeface="Cambria"/>
                <a:cs typeface="Cambria"/>
                <a:sym typeface="Cambria"/>
              </a:defRPr>
            </a:lvl9pPr>
          </a:lstStyle>
          <a:p>
            <a:endParaRPr/>
          </a:p>
        </p:txBody>
      </p:sp>
      <p:sp>
        <p:nvSpPr>
          <p:cNvPr id="14" name="Google Shape;14;p2"/>
          <p:cNvSpPr txBox="1">
            <a:spLocks noGrp="1"/>
          </p:cNvSpPr>
          <p:nvPr>
            <p:ph type="subTitle" idx="1"/>
          </p:nvPr>
        </p:nvSpPr>
        <p:spPr>
          <a:xfrm>
            <a:off x="6986875" y="2432381"/>
            <a:ext cx="1962300" cy="9195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3000"/>
              <a:buNone/>
              <a:defRPr sz="1200">
                <a:solidFill>
                  <a:srgbClr val="38761D"/>
                </a:solidFill>
              </a:defRPr>
            </a:lvl1pPr>
            <a:lvl2pPr lvl="1" algn="l">
              <a:lnSpc>
                <a:spcPct val="115000"/>
              </a:lnSpc>
              <a:spcBef>
                <a:spcPts val="1600"/>
              </a:spcBef>
              <a:spcAft>
                <a:spcPts val="0"/>
              </a:spcAft>
              <a:buSzPts val="3000"/>
              <a:buNone/>
              <a:defRPr sz="1200"/>
            </a:lvl2pPr>
            <a:lvl3pPr lvl="2" algn="l">
              <a:lnSpc>
                <a:spcPct val="115000"/>
              </a:lnSpc>
              <a:spcBef>
                <a:spcPts val="1600"/>
              </a:spcBef>
              <a:spcAft>
                <a:spcPts val="0"/>
              </a:spcAft>
              <a:buSzPts val="3000"/>
              <a:buNone/>
              <a:defRPr sz="1200"/>
            </a:lvl3pPr>
            <a:lvl4pPr lvl="3" algn="l">
              <a:lnSpc>
                <a:spcPct val="115000"/>
              </a:lnSpc>
              <a:spcBef>
                <a:spcPts val="1600"/>
              </a:spcBef>
              <a:spcAft>
                <a:spcPts val="0"/>
              </a:spcAft>
              <a:buSzPts val="3000"/>
              <a:buNone/>
              <a:defRPr sz="1200"/>
            </a:lvl4pPr>
            <a:lvl5pPr lvl="4" algn="l">
              <a:lnSpc>
                <a:spcPct val="115000"/>
              </a:lnSpc>
              <a:spcBef>
                <a:spcPts val="1600"/>
              </a:spcBef>
              <a:spcAft>
                <a:spcPts val="0"/>
              </a:spcAft>
              <a:buSzPts val="3000"/>
              <a:buNone/>
              <a:defRPr sz="1200"/>
            </a:lvl5pPr>
            <a:lvl6pPr lvl="5" algn="l">
              <a:lnSpc>
                <a:spcPct val="115000"/>
              </a:lnSpc>
              <a:spcBef>
                <a:spcPts val="1600"/>
              </a:spcBef>
              <a:spcAft>
                <a:spcPts val="0"/>
              </a:spcAft>
              <a:buSzPts val="3000"/>
              <a:buNone/>
              <a:defRPr sz="1200"/>
            </a:lvl6pPr>
            <a:lvl7pPr lvl="6" algn="l">
              <a:lnSpc>
                <a:spcPct val="115000"/>
              </a:lnSpc>
              <a:spcBef>
                <a:spcPts val="1600"/>
              </a:spcBef>
              <a:spcAft>
                <a:spcPts val="0"/>
              </a:spcAft>
              <a:buSzPts val="3000"/>
              <a:buNone/>
              <a:defRPr sz="1200"/>
            </a:lvl7pPr>
            <a:lvl8pPr lvl="7" algn="l">
              <a:lnSpc>
                <a:spcPct val="115000"/>
              </a:lnSpc>
              <a:spcBef>
                <a:spcPts val="1600"/>
              </a:spcBef>
              <a:spcAft>
                <a:spcPts val="0"/>
              </a:spcAft>
              <a:buSzPts val="3000"/>
              <a:buNone/>
              <a:defRPr sz="1200"/>
            </a:lvl8pPr>
            <a:lvl9pPr lvl="8" algn="l">
              <a:lnSpc>
                <a:spcPct val="115000"/>
              </a:lnSpc>
              <a:spcBef>
                <a:spcPts val="1600"/>
              </a:spcBef>
              <a:spcAft>
                <a:spcPts val="1600"/>
              </a:spcAft>
              <a:buSzPts val="3000"/>
              <a:buNone/>
              <a:defRPr sz="1200"/>
            </a:lvl9pPr>
          </a:lstStyle>
          <a:p>
            <a:endParaRPr/>
          </a:p>
        </p:txBody>
      </p:sp>
      <p:sp>
        <p:nvSpPr>
          <p:cNvPr id="15" name="Google Shape;15;p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800"/>
              <a:buFont typeface="Arial"/>
              <a:buNone/>
              <a:defRPr sz="1300" b="0" i="0" u="none" strike="noStrike" cap="none">
                <a:solidFill>
                  <a:srgbClr val="000000"/>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1800"/>
              <a:buFont typeface="Arial"/>
              <a:buNone/>
              <a:defRPr sz="1300" b="0" i="0" u="none" strike="noStrike" cap="none">
                <a:solidFill>
                  <a:srgbClr val="000000"/>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1800"/>
              <a:buFont typeface="Arial"/>
              <a:buNone/>
              <a:defRPr sz="1300" b="0" i="0" u="none" strike="noStrike" cap="none">
                <a:solidFill>
                  <a:srgbClr val="000000"/>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1800"/>
              <a:buFont typeface="Arial"/>
              <a:buNone/>
              <a:defRPr sz="1300" b="0" i="0" u="none" strike="noStrike" cap="none">
                <a:solidFill>
                  <a:srgbClr val="000000"/>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1800"/>
              <a:buFont typeface="Arial"/>
              <a:buNone/>
              <a:defRPr sz="1300" b="0" i="0" u="none" strike="noStrike" cap="none">
                <a:solidFill>
                  <a:srgbClr val="000000"/>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1800"/>
              <a:buFont typeface="Arial"/>
              <a:buNone/>
              <a:defRPr sz="1300" b="0" i="0" u="none" strike="noStrike" cap="none">
                <a:solidFill>
                  <a:srgbClr val="000000"/>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1800"/>
              <a:buFont typeface="Arial"/>
              <a:buNone/>
              <a:defRPr sz="1300" b="0" i="0" u="none" strike="noStrike" cap="none">
                <a:solidFill>
                  <a:srgbClr val="000000"/>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1800"/>
              <a:buFont typeface="Arial"/>
              <a:buNone/>
              <a:defRPr sz="1300" b="0" i="0" u="none" strike="noStrike" cap="none">
                <a:solidFill>
                  <a:srgbClr val="000000"/>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1800"/>
              <a:buFont typeface="Arial"/>
              <a:buNone/>
              <a:defRPr sz="1300" b="0" i="0" u="none" strike="noStrike" cap="none">
                <a:solidFill>
                  <a:srgbClr val="000000"/>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96">
          <p15:clr>
            <a:srgbClr val="FA7B17"/>
          </p15:clr>
        </p15:guide>
        <p15:guide id="2" pos="5652">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B785B-F707-4D84-B447-B052E11254B9}"/>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57B803C7-CC96-4545-BE2E-56EF7433C22D}"/>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4F514D0E-2055-49B6-ABAF-4C62938760DD}"/>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C2A48CB-C86C-4D79-984B-08BCFF565AC1}"/>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0BB00893-289E-4085-A0B2-E0DE93F6A030}"/>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3FCBA1D-2DD5-4E1F-8418-EC6B010FEAB4}"/>
              </a:ext>
            </a:extLst>
          </p:cNvPr>
          <p:cNvSpPr>
            <a:spLocks noGrp="1"/>
          </p:cNvSpPr>
          <p:nvPr>
            <p:ph type="dt" sz="half" idx="10"/>
          </p:nvPr>
        </p:nvSpPr>
        <p:spPr/>
        <p:txBody>
          <a:bodyPr/>
          <a:lstStyle/>
          <a:p>
            <a:fld id="{409EEF3D-ED90-4099-9397-2802F7B7554F}" type="datetime1">
              <a:rPr lang="en-US" smtClean="0"/>
              <a:t>12/8/2021</a:t>
            </a:fld>
            <a:endParaRPr lang="en-US"/>
          </a:p>
        </p:txBody>
      </p:sp>
      <p:sp>
        <p:nvSpPr>
          <p:cNvPr id="8" name="Footer Placeholder 7">
            <a:extLst>
              <a:ext uri="{FF2B5EF4-FFF2-40B4-BE49-F238E27FC236}">
                <a16:creationId xmlns:a16="http://schemas.microsoft.com/office/drawing/2014/main" id="{439EF009-040C-4A57-84A9-74E1E63D26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F1261E9-8767-4B34-96E0-71B224915E1F}"/>
              </a:ext>
            </a:extLst>
          </p:cNvPr>
          <p:cNvSpPr>
            <a:spLocks noGrp="1"/>
          </p:cNvSpPr>
          <p:nvPr>
            <p:ph type="sldNum" sz="quarter" idx="12"/>
          </p:nvPr>
        </p:nvSpPr>
        <p:spPr/>
        <p:txBody>
          <a:bodyPr/>
          <a:lstStyle/>
          <a:p>
            <a:fld id="{D474BF9E-42EA-4CA6-944E-29CDC25D6C11}" type="slidenum">
              <a:rPr lang="en-US" smtClean="0"/>
              <a:t>‹#›</a:t>
            </a:fld>
            <a:endParaRPr lang="en-US"/>
          </a:p>
        </p:txBody>
      </p:sp>
    </p:spTree>
    <p:extLst>
      <p:ext uri="{BB962C8B-B14F-4D97-AF65-F5344CB8AC3E}">
        <p14:creationId xmlns:p14="http://schemas.microsoft.com/office/powerpoint/2010/main" val="3093112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1D60A-7C51-4FFE-B0ED-5C9BD5ACF78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040E8C-7D54-4C8A-8EC2-75945F29AAA3}"/>
              </a:ext>
            </a:extLst>
          </p:cNvPr>
          <p:cNvSpPr>
            <a:spLocks noGrp="1"/>
          </p:cNvSpPr>
          <p:nvPr>
            <p:ph type="dt" sz="half" idx="10"/>
          </p:nvPr>
        </p:nvSpPr>
        <p:spPr/>
        <p:txBody>
          <a:bodyPr/>
          <a:lstStyle/>
          <a:p>
            <a:fld id="{494CDFF0-7D79-4FB9-A24B-CDA7942C0245}" type="datetime1">
              <a:rPr lang="en-US" smtClean="0"/>
              <a:t>12/8/2021</a:t>
            </a:fld>
            <a:endParaRPr lang="en-US"/>
          </a:p>
        </p:txBody>
      </p:sp>
      <p:sp>
        <p:nvSpPr>
          <p:cNvPr id="4" name="Footer Placeholder 3">
            <a:extLst>
              <a:ext uri="{FF2B5EF4-FFF2-40B4-BE49-F238E27FC236}">
                <a16:creationId xmlns:a16="http://schemas.microsoft.com/office/drawing/2014/main" id="{F8AA5430-601D-423E-B949-D9F291B3D92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9E32FC7-765E-4405-92D9-904284CC06EF}"/>
              </a:ext>
            </a:extLst>
          </p:cNvPr>
          <p:cNvSpPr>
            <a:spLocks noGrp="1"/>
          </p:cNvSpPr>
          <p:nvPr>
            <p:ph type="sldNum" sz="quarter" idx="12"/>
          </p:nvPr>
        </p:nvSpPr>
        <p:spPr/>
        <p:txBody>
          <a:bodyPr/>
          <a:lstStyle/>
          <a:p>
            <a:fld id="{D474BF9E-42EA-4CA6-944E-29CDC25D6C11}" type="slidenum">
              <a:rPr lang="en-US" smtClean="0"/>
              <a:t>‹#›</a:t>
            </a:fld>
            <a:endParaRPr lang="en-US"/>
          </a:p>
        </p:txBody>
      </p:sp>
    </p:spTree>
    <p:extLst>
      <p:ext uri="{BB962C8B-B14F-4D97-AF65-F5344CB8AC3E}">
        <p14:creationId xmlns:p14="http://schemas.microsoft.com/office/powerpoint/2010/main" val="14586343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A01A1B-E372-44FA-990E-E185FFDB84D7}"/>
              </a:ext>
            </a:extLst>
          </p:cNvPr>
          <p:cNvSpPr>
            <a:spLocks noGrp="1"/>
          </p:cNvSpPr>
          <p:nvPr>
            <p:ph type="dt" sz="half" idx="10"/>
          </p:nvPr>
        </p:nvSpPr>
        <p:spPr/>
        <p:txBody>
          <a:bodyPr/>
          <a:lstStyle/>
          <a:p>
            <a:fld id="{73C85022-CA4F-490E-A4D7-07CFF71A1001}" type="datetime1">
              <a:rPr lang="en-US" smtClean="0"/>
              <a:t>12/8/2021</a:t>
            </a:fld>
            <a:endParaRPr lang="en-US"/>
          </a:p>
        </p:txBody>
      </p:sp>
      <p:sp>
        <p:nvSpPr>
          <p:cNvPr id="3" name="Footer Placeholder 2">
            <a:extLst>
              <a:ext uri="{FF2B5EF4-FFF2-40B4-BE49-F238E27FC236}">
                <a16:creationId xmlns:a16="http://schemas.microsoft.com/office/drawing/2014/main" id="{826417AF-2594-4ADE-B2D4-B64BB7FB74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8AC3B3-137E-4ECD-B408-20F886CA9B5C}"/>
              </a:ext>
            </a:extLst>
          </p:cNvPr>
          <p:cNvSpPr>
            <a:spLocks noGrp="1"/>
          </p:cNvSpPr>
          <p:nvPr>
            <p:ph type="sldNum" sz="quarter" idx="12"/>
          </p:nvPr>
        </p:nvSpPr>
        <p:spPr/>
        <p:txBody>
          <a:bodyPr/>
          <a:lstStyle/>
          <a:p>
            <a:fld id="{D474BF9E-42EA-4CA6-944E-29CDC25D6C11}" type="slidenum">
              <a:rPr lang="en-US" smtClean="0"/>
              <a:t>‹#›</a:t>
            </a:fld>
            <a:endParaRPr lang="en-US"/>
          </a:p>
        </p:txBody>
      </p:sp>
    </p:spTree>
    <p:extLst>
      <p:ext uri="{BB962C8B-B14F-4D97-AF65-F5344CB8AC3E}">
        <p14:creationId xmlns:p14="http://schemas.microsoft.com/office/powerpoint/2010/main" val="3263743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8FAF-A364-4372-986C-AC52A380DAC3}"/>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B3A9C6E-52EE-47FD-B07C-AC28822DADDE}"/>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95BBD6-E283-468A-AB3C-41819573A93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4E82E64-0CF8-4E4A-A9DA-160A25F2530B}"/>
              </a:ext>
            </a:extLst>
          </p:cNvPr>
          <p:cNvSpPr>
            <a:spLocks noGrp="1"/>
          </p:cNvSpPr>
          <p:nvPr>
            <p:ph type="dt" sz="half" idx="10"/>
          </p:nvPr>
        </p:nvSpPr>
        <p:spPr/>
        <p:txBody>
          <a:bodyPr/>
          <a:lstStyle/>
          <a:p>
            <a:fld id="{ADE7A071-BFC0-4D7C-826E-B0536A1FC896}" type="datetime1">
              <a:rPr lang="en-US" smtClean="0"/>
              <a:t>12/8/2021</a:t>
            </a:fld>
            <a:endParaRPr lang="en-US"/>
          </a:p>
        </p:txBody>
      </p:sp>
      <p:sp>
        <p:nvSpPr>
          <p:cNvPr id="6" name="Footer Placeholder 5">
            <a:extLst>
              <a:ext uri="{FF2B5EF4-FFF2-40B4-BE49-F238E27FC236}">
                <a16:creationId xmlns:a16="http://schemas.microsoft.com/office/drawing/2014/main" id="{723662BD-D7A4-4200-95FC-DEC2DC1DCF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D6B4B0-BA0B-46AB-BFFF-A3D4C2D05D89}"/>
              </a:ext>
            </a:extLst>
          </p:cNvPr>
          <p:cNvSpPr>
            <a:spLocks noGrp="1"/>
          </p:cNvSpPr>
          <p:nvPr>
            <p:ph type="sldNum" sz="quarter" idx="12"/>
          </p:nvPr>
        </p:nvSpPr>
        <p:spPr/>
        <p:txBody>
          <a:bodyPr/>
          <a:lstStyle/>
          <a:p>
            <a:fld id="{D474BF9E-42EA-4CA6-944E-29CDC25D6C11}" type="slidenum">
              <a:rPr lang="en-US" smtClean="0"/>
              <a:t>‹#›</a:t>
            </a:fld>
            <a:endParaRPr lang="en-US"/>
          </a:p>
        </p:txBody>
      </p:sp>
    </p:spTree>
    <p:extLst>
      <p:ext uri="{BB962C8B-B14F-4D97-AF65-F5344CB8AC3E}">
        <p14:creationId xmlns:p14="http://schemas.microsoft.com/office/powerpoint/2010/main" val="17868048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AEA9E-1E4E-4706-8DE8-A75606D2D01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9ADF2FC9-A614-4C74-8F8B-46B0C3CFA23D}"/>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4146A622-7821-48A1-A6D2-9A51D7CA4DF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AFE841B-214F-4150-A156-781B073CB265}"/>
              </a:ext>
            </a:extLst>
          </p:cNvPr>
          <p:cNvSpPr>
            <a:spLocks noGrp="1"/>
          </p:cNvSpPr>
          <p:nvPr>
            <p:ph type="dt" sz="half" idx="10"/>
          </p:nvPr>
        </p:nvSpPr>
        <p:spPr/>
        <p:txBody>
          <a:bodyPr/>
          <a:lstStyle/>
          <a:p>
            <a:fld id="{8FBE8CC0-8C16-49AD-8999-6FE91F4D8E0C}" type="datetime1">
              <a:rPr lang="en-US" smtClean="0"/>
              <a:t>12/8/2021</a:t>
            </a:fld>
            <a:endParaRPr lang="en-US"/>
          </a:p>
        </p:txBody>
      </p:sp>
      <p:sp>
        <p:nvSpPr>
          <p:cNvPr id="6" name="Footer Placeholder 5">
            <a:extLst>
              <a:ext uri="{FF2B5EF4-FFF2-40B4-BE49-F238E27FC236}">
                <a16:creationId xmlns:a16="http://schemas.microsoft.com/office/drawing/2014/main" id="{59647F5D-8FE2-4F12-B56B-299F019B07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431463-C118-4341-B3FB-BC439ACB1C44}"/>
              </a:ext>
            </a:extLst>
          </p:cNvPr>
          <p:cNvSpPr>
            <a:spLocks noGrp="1"/>
          </p:cNvSpPr>
          <p:nvPr>
            <p:ph type="sldNum" sz="quarter" idx="12"/>
          </p:nvPr>
        </p:nvSpPr>
        <p:spPr/>
        <p:txBody>
          <a:bodyPr/>
          <a:lstStyle/>
          <a:p>
            <a:fld id="{D474BF9E-42EA-4CA6-944E-29CDC25D6C11}" type="slidenum">
              <a:rPr lang="en-US" smtClean="0"/>
              <a:t>‹#›</a:t>
            </a:fld>
            <a:endParaRPr lang="en-US"/>
          </a:p>
        </p:txBody>
      </p:sp>
    </p:spTree>
    <p:extLst>
      <p:ext uri="{BB962C8B-B14F-4D97-AF65-F5344CB8AC3E}">
        <p14:creationId xmlns:p14="http://schemas.microsoft.com/office/powerpoint/2010/main" val="11459832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1EC84-B6E9-4ECD-936B-A65FD962AF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483102-FCE3-4ACE-80EA-E556DC7A3C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DF4381-E419-438B-AA89-09A0182E003B}"/>
              </a:ext>
            </a:extLst>
          </p:cNvPr>
          <p:cNvSpPr>
            <a:spLocks noGrp="1"/>
          </p:cNvSpPr>
          <p:nvPr>
            <p:ph type="dt" sz="half" idx="10"/>
          </p:nvPr>
        </p:nvSpPr>
        <p:spPr/>
        <p:txBody>
          <a:bodyPr/>
          <a:lstStyle/>
          <a:p>
            <a:fld id="{440D5081-3409-41E6-887A-62C92A4CB1FF}" type="datetime1">
              <a:rPr lang="en-US" smtClean="0"/>
              <a:t>12/8/2021</a:t>
            </a:fld>
            <a:endParaRPr lang="en-US"/>
          </a:p>
        </p:txBody>
      </p:sp>
      <p:sp>
        <p:nvSpPr>
          <p:cNvPr id="5" name="Footer Placeholder 4">
            <a:extLst>
              <a:ext uri="{FF2B5EF4-FFF2-40B4-BE49-F238E27FC236}">
                <a16:creationId xmlns:a16="http://schemas.microsoft.com/office/drawing/2014/main" id="{C3A5C655-D5AD-41E9-9084-3449BE47EF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D9045D-5101-4701-BEE9-0A529F48DC16}"/>
              </a:ext>
            </a:extLst>
          </p:cNvPr>
          <p:cNvSpPr>
            <a:spLocks noGrp="1"/>
          </p:cNvSpPr>
          <p:nvPr>
            <p:ph type="sldNum" sz="quarter" idx="12"/>
          </p:nvPr>
        </p:nvSpPr>
        <p:spPr/>
        <p:txBody>
          <a:bodyPr/>
          <a:lstStyle/>
          <a:p>
            <a:fld id="{D474BF9E-42EA-4CA6-944E-29CDC25D6C11}" type="slidenum">
              <a:rPr lang="en-US" smtClean="0"/>
              <a:t>‹#›</a:t>
            </a:fld>
            <a:endParaRPr lang="en-US"/>
          </a:p>
        </p:txBody>
      </p:sp>
    </p:spTree>
    <p:extLst>
      <p:ext uri="{BB962C8B-B14F-4D97-AF65-F5344CB8AC3E}">
        <p14:creationId xmlns:p14="http://schemas.microsoft.com/office/powerpoint/2010/main" val="42129117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D9E55E-E122-48C2-911C-FDDEB8D4999A}"/>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0B972A-4DE3-4EB4-8B6E-BCD4EC3946AF}"/>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B025CF-6B13-43A3-8D8A-91B1E1E1162E}"/>
              </a:ext>
            </a:extLst>
          </p:cNvPr>
          <p:cNvSpPr>
            <a:spLocks noGrp="1"/>
          </p:cNvSpPr>
          <p:nvPr>
            <p:ph type="dt" sz="half" idx="10"/>
          </p:nvPr>
        </p:nvSpPr>
        <p:spPr/>
        <p:txBody>
          <a:bodyPr/>
          <a:lstStyle/>
          <a:p>
            <a:fld id="{4D3FCF28-FE53-487E-B52D-5D4C78397869}" type="datetime1">
              <a:rPr lang="en-US" smtClean="0"/>
              <a:t>12/8/2021</a:t>
            </a:fld>
            <a:endParaRPr lang="en-US"/>
          </a:p>
        </p:txBody>
      </p:sp>
      <p:sp>
        <p:nvSpPr>
          <p:cNvPr id="5" name="Footer Placeholder 4">
            <a:extLst>
              <a:ext uri="{FF2B5EF4-FFF2-40B4-BE49-F238E27FC236}">
                <a16:creationId xmlns:a16="http://schemas.microsoft.com/office/drawing/2014/main" id="{C5227E10-8D15-4F21-9E1A-5D7CCC78A0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A7866D-7FDC-4AEC-B9E4-266EAAC11F83}"/>
              </a:ext>
            </a:extLst>
          </p:cNvPr>
          <p:cNvSpPr>
            <a:spLocks noGrp="1"/>
          </p:cNvSpPr>
          <p:nvPr>
            <p:ph type="sldNum" sz="quarter" idx="12"/>
          </p:nvPr>
        </p:nvSpPr>
        <p:spPr/>
        <p:txBody>
          <a:bodyPr/>
          <a:lstStyle/>
          <a:p>
            <a:fld id="{D474BF9E-42EA-4CA6-944E-29CDC25D6C11}" type="slidenum">
              <a:rPr lang="en-US" smtClean="0"/>
              <a:t>‹#›</a:t>
            </a:fld>
            <a:endParaRPr lang="en-US"/>
          </a:p>
        </p:txBody>
      </p:sp>
    </p:spTree>
    <p:extLst>
      <p:ext uri="{BB962C8B-B14F-4D97-AF65-F5344CB8AC3E}">
        <p14:creationId xmlns:p14="http://schemas.microsoft.com/office/powerpoint/2010/main" val="973270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B22222"/>
              </a:buClr>
              <a:buSzPts val="3600"/>
              <a:buNone/>
              <a:defRPr>
                <a:solidFill>
                  <a:srgbClr val="B22222"/>
                </a:solidFill>
              </a:defRPr>
            </a:lvl1pPr>
            <a:lvl2pPr lvl="1" algn="l">
              <a:lnSpc>
                <a:spcPct val="100000"/>
              </a:lnSpc>
              <a:spcBef>
                <a:spcPts val="0"/>
              </a:spcBef>
              <a:spcAft>
                <a:spcPts val="0"/>
              </a:spcAft>
              <a:buSzPts val="2800"/>
              <a:buFont typeface="Cambria"/>
              <a:buNone/>
              <a:defRPr>
                <a:latin typeface="Cambria"/>
                <a:ea typeface="Cambria"/>
                <a:cs typeface="Cambria"/>
                <a:sym typeface="Cambria"/>
              </a:defRPr>
            </a:lvl2pPr>
            <a:lvl3pPr lvl="2" algn="l">
              <a:lnSpc>
                <a:spcPct val="100000"/>
              </a:lnSpc>
              <a:spcBef>
                <a:spcPts val="0"/>
              </a:spcBef>
              <a:spcAft>
                <a:spcPts val="0"/>
              </a:spcAft>
              <a:buSzPts val="2800"/>
              <a:buFont typeface="Cambria"/>
              <a:buNone/>
              <a:defRPr>
                <a:latin typeface="Cambria"/>
                <a:ea typeface="Cambria"/>
                <a:cs typeface="Cambria"/>
                <a:sym typeface="Cambria"/>
              </a:defRPr>
            </a:lvl3pPr>
            <a:lvl4pPr lvl="3" algn="l">
              <a:lnSpc>
                <a:spcPct val="100000"/>
              </a:lnSpc>
              <a:spcBef>
                <a:spcPts val="0"/>
              </a:spcBef>
              <a:spcAft>
                <a:spcPts val="0"/>
              </a:spcAft>
              <a:buSzPts val="2800"/>
              <a:buFont typeface="Cambria"/>
              <a:buNone/>
              <a:defRPr>
                <a:latin typeface="Cambria"/>
                <a:ea typeface="Cambria"/>
                <a:cs typeface="Cambria"/>
                <a:sym typeface="Cambria"/>
              </a:defRPr>
            </a:lvl4pPr>
            <a:lvl5pPr lvl="4" algn="l">
              <a:lnSpc>
                <a:spcPct val="100000"/>
              </a:lnSpc>
              <a:spcBef>
                <a:spcPts val="0"/>
              </a:spcBef>
              <a:spcAft>
                <a:spcPts val="0"/>
              </a:spcAft>
              <a:buSzPts val="2800"/>
              <a:buFont typeface="Cambria"/>
              <a:buNone/>
              <a:defRPr>
                <a:latin typeface="Cambria"/>
                <a:ea typeface="Cambria"/>
                <a:cs typeface="Cambria"/>
                <a:sym typeface="Cambria"/>
              </a:defRPr>
            </a:lvl5pPr>
            <a:lvl6pPr lvl="5" algn="l">
              <a:lnSpc>
                <a:spcPct val="100000"/>
              </a:lnSpc>
              <a:spcBef>
                <a:spcPts val="0"/>
              </a:spcBef>
              <a:spcAft>
                <a:spcPts val="0"/>
              </a:spcAft>
              <a:buSzPts val="2800"/>
              <a:buFont typeface="Cambria"/>
              <a:buNone/>
              <a:defRPr>
                <a:latin typeface="Cambria"/>
                <a:ea typeface="Cambria"/>
                <a:cs typeface="Cambria"/>
                <a:sym typeface="Cambria"/>
              </a:defRPr>
            </a:lvl6pPr>
            <a:lvl7pPr lvl="6" algn="l">
              <a:lnSpc>
                <a:spcPct val="100000"/>
              </a:lnSpc>
              <a:spcBef>
                <a:spcPts val="0"/>
              </a:spcBef>
              <a:spcAft>
                <a:spcPts val="0"/>
              </a:spcAft>
              <a:buSzPts val="2800"/>
              <a:buFont typeface="Cambria"/>
              <a:buNone/>
              <a:defRPr>
                <a:latin typeface="Cambria"/>
                <a:ea typeface="Cambria"/>
                <a:cs typeface="Cambria"/>
                <a:sym typeface="Cambria"/>
              </a:defRPr>
            </a:lvl7pPr>
            <a:lvl8pPr lvl="7" algn="l">
              <a:lnSpc>
                <a:spcPct val="100000"/>
              </a:lnSpc>
              <a:spcBef>
                <a:spcPts val="0"/>
              </a:spcBef>
              <a:spcAft>
                <a:spcPts val="0"/>
              </a:spcAft>
              <a:buSzPts val="2800"/>
              <a:buFont typeface="Cambria"/>
              <a:buNone/>
              <a:defRPr>
                <a:latin typeface="Cambria"/>
                <a:ea typeface="Cambria"/>
                <a:cs typeface="Cambria"/>
                <a:sym typeface="Cambria"/>
              </a:defRPr>
            </a:lvl8pPr>
            <a:lvl9pPr lvl="8" algn="l">
              <a:lnSpc>
                <a:spcPct val="100000"/>
              </a:lnSpc>
              <a:spcBef>
                <a:spcPts val="0"/>
              </a:spcBef>
              <a:spcAft>
                <a:spcPts val="0"/>
              </a:spcAft>
              <a:buSzPts val="2800"/>
              <a:buFont typeface="Cambria"/>
              <a:buNone/>
              <a:defRPr>
                <a:latin typeface="Cambria"/>
                <a:ea typeface="Cambria"/>
                <a:cs typeface="Cambria"/>
                <a:sym typeface="Cambria"/>
              </a:defRPr>
            </a:lvl9pPr>
          </a:lstStyle>
          <a:p>
            <a:endParaRPr/>
          </a:p>
        </p:txBody>
      </p:sp>
      <p:sp>
        <p:nvSpPr>
          <p:cNvPr id="18" name="Google Shape;18;p3"/>
          <p:cNvSpPr txBox="1">
            <a:spLocks noGrp="1"/>
          </p:cNvSpPr>
          <p:nvPr>
            <p:ph type="body" idx="1"/>
          </p:nvPr>
        </p:nvSpPr>
        <p:spPr>
          <a:xfrm>
            <a:off x="311700" y="1152475"/>
            <a:ext cx="8520600" cy="3750600"/>
          </a:xfrm>
          <a:prstGeom prst="rect">
            <a:avLst/>
          </a:prstGeom>
          <a:noFill/>
          <a:ln>
            <a:noFill/>
          </a:ln>
        </p:spPr>
        <p:txBody>
          <a:bodyPr spcFirstLastPara="1" wrap="square" lIns="91425" tIns="91425" rIns="91425" bIns="91425" anchor="t" anchorCtr="0">
            <a:noAutofit/>
          </a:bodyPr>
          <a:lstStyle>
            <a:lvl1pPr marL="457200" lvl="0" indent="-419100" algn="l">
              <a:lnSpc>
                <a:spcPct val="115000"/>
              </a:lnSpc>
              <a:spcBef>
                <a:spcPts val="0"/>
              </a:spcBef>
              <a:spcAft>
                <a:spcPts val="0"/>
              </a:spcAft>
              <a:buSzPts val="3000"/>
              <a:buChar char="●"/>
              <a:defRPr/>
            </a:lvl1pPr>
            <a:lvl2pPr marL="914400" lvl="1" indent="-419100" algn="l">
              <a:lnSpc>
                <a:spcPct val="115000"/>
              </a:lnSpc>
              <a:spcBef>
                <a:spcPts val="1600"/>
              </a:spcBef>
              <a:spcAft>
                <a:spcPts val="0"/>
              </a:spcAft>
              <a:buSzPts val="3000"/>
              <a:buFont typeface="Cambria"/>
              <a:buChar char="○"/>
              <a:defRPr>
                <a:latin typeface="Cambria"/>
                <a:ea typeface="Cambria"/>
                <a:cs typeface="Cambria"/>
                <a:sym typeface="Cambria"/>
              </a:defRPr>
            </a:lvl2pPr>
            <a:lvl3pPr marL="1371600" lvl="2" indent="-419100" algn="l">
              <a:lnSpc>
                <a:spcPct val="115000"/>
              </a:lnSpc>
              <a:spcBef>
                <a:spcPts val="1600"/>
              </a:spcBef>
              <a:spcAft>
                <a:spcPts val="0"/>
              </a:spcAft>
              <a:buSzPts val="3000"/>
              <a:buFont typeface="Cambria"/>
              <a:buChar char="■"/>
              <a:defRPr>
                <a:latin typeface="Cambria"/>
                <a:ea typeface="Cambria"/>
                <a:cs typeface="Cambria"/>
                <a:sym typeface="Cambria"/>
              </a:defRPr>
            </a:lvl3pPr>
            <a:lvl4pPr marL="1828800" lvl="3" indent="-419100" algn="l">
              <a:lnSpc>
                <a:spcPct val="115000"/>
              </a:lnSpc>
              <a:spcBef>
                <a:spcPts val="1600"/>
              </a:spcBef>
              <a:spcAft>
                <a:spcPts val="0"/>
              </a:spcAft>
              <a:buSzPts val="3000"/>
              <a:buFont typeface="Cambria"/>
              <a:buChar char="●"/>
              <a:defRPr>
                <a:latin typeface="Cambria"/>
                <a:ea typeface="Cambria"/>
                <a:cs typeface="Cambria"/>
                <a:sym typeface="Cambria"/>
              </a:defRPr>
            </a:lvl4pPr>
            <a:lvl5pPr marL="2286000" lvl="4" indent="-419100" algn="l">
              <a:lnSpc>
                <a:spcPct val="115000"/>
              </a:lnSpc>
              <a:spcBef>
                <a:spcPts val="1600"/>
              </a:spcBef>
              <a:spcAft>
                <a:spcPts val="0"/>
              </a:spcAft>
              <a:buSzPts val="3000"/>
              <a:buFont typeface="Cambria"/>
              <a:buChar char="○"/>
              <a:defRPr>
                <a:latin typeface="Cambria"/>
                <a:ea typeface="Cambria"/>
                <a:cs typeface="Cambria"/>
                <a:sym typeface="Cambria"/>
              </a:defRPr>
            </a:lvl5pPr>
            <a:lvl6pPr marL="2743200" lvl="5" indent="-419100" algn="l">
              <a:lnSpc>
                <a:spcPct val="115000"/>
              </a:lnSpc>
              <a:spcBef>
                <a:spcPts val="1600"/>
              </a:spcBef>
              <a:spcAft>
                <a:spcPts val="0"/>
              </a:spcAft>
              <a:buSzPts val="3000"/>
              <a:buFont typeface="Cambria"/>
              <a:buChar char="■"/>
              <a:defRPr>
                <a:latin typeface="Cambria"/>
                <a:ea typeface="Cambria"/>
                <a:cs typeface="Cambria"/>
                <a:sym typeface="Cambria"/>
              </a:defRPr>
            </a:lvl6pPr>
            <a:lvl7pPr marL="3200400" lvl="6" indent="-419100" algn="l">
              <a:lnSpc>
                <a:spcPct val="115000"/>
              </a:lnSpc>
              <a:spcBef>
                <a:spcPts val="1600"/>
              </a:spcBef>
              <a:spcAft>
                <a:spcPts val="0"/>
              </a:spcAft>
              <a:buSzPts val="3000"/>
              <a:buFont typeface="Cambria"/>
              <a:buChar char="●"/>
              <a:defRPr>
                <a:latin typeface="Cambria"/>
                <a:ea typeface="Cambria"/>
                <a:cs typeface="Cambria"/>
                <a:sym typeface="Cambria"/>
              </a:defRPr>
            </a:lvl7pPr>
            <a:lvl8pPr marL="3657600" lvl="7" indent="-419100" algn="l">
              <a:lnSpc>
                <a:spcPct val="115000"/>
              </a:lnSpc>
              <a:spcBef>
                <a:spcPts val="1600"/>
              </a:spcBef>
              <a:spcAft>
                <a:spcPts val="0"/>
              </a:spcAft>
              <a:buSzPts val="3000"/>
              <a:buFont typeface="Cambria"/>
              <a:buChar char="○"/>
              <a:defRPr>
                <a:latin typeface="Cambria"/>
                <a:ea typeface="Cambria"/>
                <a:cs typeface="Cambria"/>
                <a:sym typeface="Cambria"/>
              </a:defRPr>
            </a:lvl8pPr>
            <a:lvl9pPr marL="4114800" lvl="8" indent="-419100" algn="l">
              <a:lnSpc>
                <a:spcPct val="115000"/>
              </a:lnSpc>
              <a:spcBef>
                <a:spcPts val="1600"/>
              </a:spcBef>
              <a:spcAft>
                <a:spcPts val="1600"/>
              </a:spcAft>
              <a:buSzPts val="3000"/>
              <a:buFont typeface="Cambria"/>
              <a:buChar char="■"/>
              <a:defRPr>
                <a:latin typeface="Cambria"/>
                <a:ea typeface="Cambria"/>
                <a:cs typeface="Cambria"/>
                <a:sym typeface="Cambria"/>
              </a:defRPr>
            </a:lvl9pPr>
          </a:lstStyle>
          <a:p>
            <a:endParaRPr/>
          </a:p>
        </p:txBody>
      </p:sp>
      <p:sp>
        <p:nvSpPr>
          <p:cNvPr id="19" name="Google Shape;19;p3"/>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B2222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B2222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B2222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B2222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B2222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B2222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B2222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B2222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B2222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20" name="Google Shape;20;p3"/>
          <p:cNvCxnSpPr/>
          <p:nvPr/>
        </p:nvCxnSpPr>
        <p:spPr>
          <a:xfrm rot="10800000" flipH="1">
            <a:off x="383286" y="1098625"/>
            <a:ext cx="8594700" cy="1200"/>
          </a:xfrm>
          <a:prstGeom prst="straightConnector1">
            <a:avLst/>
          </a:prstGeom>
          <a:noFill/>
          <a:ln w="19050" cap="flat" cmpd="sng">
            <a:solidFill>
              <a:srgbClr val="B22222"/>
            </a:solidFill>
            <a:prstDash val="solid"/>
            <a:round/>
            <a:headEnd type="none" w="sm" len="sm"/>
            <a:tailEnd type="none" w="sm" len="sm"/>
          </a:ln>
        </p:spPr>
      </p:cxnSp>
      <p:sp>
        <p:nvSpPr>
          <p:cNvPr id="21" name="Google Shape;21;p3"/>
          <p:cNvSpPr txBox="1"/>
          <p:nvPr/>
        </p:nvSpPr>
        <p:spPr>
          <a:xfrm>
            <a:off x="4259825" y="4730075"/>
            <a:ext cx="3627600" cy="37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mbria"/>
              <a:ea typeface="Cambria"/>
              <a:cs typeface="Cambria"/>
              <a:sym typeface="Cambria"/>
            </a:endParaRPr>
          </a:p>
        </p:txBody>
      </p:sp>
    </p:spTree>
  </p:cSld>
  <p:clrMapOvr>
    <a:masterClrMapping/>
  </p:clrMapOvr>
  <p:extLst>
    <p:ext uri="{DCECCB84-F9BA-43D5-87BE-67443E8EF086}">
      <p15:sldGuideLst xmlns:p15="http://schemas.microsoft.com/office/powerpoint/2012/main">
        <p15:guide id="1" pos="5660">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CAOS">
  <p:cSld name="TITLE_2">
    <p:spTree>
      <p:nvGrpSpPr>
        <p:cNvPr id="1" name="Shape 22"/>
        <p:cNvGrpSpPr/>
        <p:nvPr/>
      </p:nvGrpSpPr>
      <p:grpSpPr>
        <a:xfrm>
          <a:off x="0" y="0"/>
          <a:ext cx="0" cy="0"/>
          <a:chOff x="0" y="0"/>
          <a:chExt cx="0" cy="0"/>
        </a:xfrm>
      </p:grpSpPr>
      <p:sp>
        <p:nvSpPr>
          <p:cNvPr id="23" name="Google Shape;23;p4"/>
          <p:cNvSpPr txBox="1">
            <a:spLocks noGrp="1"/>
          </p:cNvSpPr>
          <p:nvPr>
            <p:ph type="ctrTitle"/>
          </p:nvPr>
        </p:nvSpPr>
        <p:spPr>
          <a:xfrm>
            <a:off x="311700" y="1039872"/>
            <a:ext cx="8520600" cy="1587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B22222"/>
              </a:buClr>
              <a:buSzPts val="5200"/>
              <a:buNone/>
              <a:defRPr sz="5200">
                <a:solidFill>
                  <a:srgbClr val="B22222"/>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24" name="Google Shape;24;p4" descr="jkdjfkjsdklfjd" title="jhjdhfjsdh"/>
          <p:cNvSpPr txBox="1">
            <a:spLocks noGrp="1"/>
          </p:cNvSpPr>
          <p:nvPr>
            <p:ph type="ctrTitle" idx="2"/>
          </p:nvPr>
        </p:nvSpPr>
        <p:spPr>
          <a:xfrm>
            <a:off x="1645609" y="2866575"/>
            <a:ext cx="6171300" cy="715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00000"/>
              </a:buClr>
              <a:buSzPts val="3600"/>
              <a:buNone/>
              <a:defRPr>
                <a:solidFill>
                  <a:srgbClr val="000000"/>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25" name="Google Shape;25;p4" descr="jkdjfkjsdklfjd" title="jhjdhfjsdh"/>
          <p:cNvSpPr txBox="1">
            <a:spLocks noGrp="1"/>
          </p:cNvSpPr>
          <p:nvPr>
            <p:ph type="ctrTitle" idx="3"/>
          </p:nvPr>
        </p:nvSpPr>
        <p:spPr>
          <a:xfrm>
            <a:off x="320125" y="4565548"/>
            <a:ext cx="3137400" cy="441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sz="1800">
                <a:solidFill>
                  <a:srgbClr val="000000"/>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26" name="Google Shape;26;p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800"/>
              <a:buFont typeface="Arial"/>
              <a:buNone/>
              <a:defRPr sz="1300" b="0" i="0" u="none" strike="noStrike" cap="none">
                <a:solidFill>
                  <a:srgbClr val="000000"/>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1800"/>
              <a:buFont typeface="Arial"/>
              <a:buNone/>
              <a:defRPr sz="1300" b="0" i="0" u="none" strike="noStrike" cap="none">
                <a:solidFill>
                  <a:srgbClr val="000000"/>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1800"/>
              <a:buFont typeface="Arial"/>
              <a:buNone/>
              <a:defRPr sz="1300" b="0" i="0" u="none" strike="noStrike" cap="none">
                <a:solidFill>
                  <a:srgbClr val="000000"/>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1800"/>
              <a:buFont typeface="Arial"/>
              <a:buNone/>
              <a:defRPr sz="1300" b="0" i="0" u="none" strike="noStrike" cap="none">
                <a:solidFill>
                  <a:srgbClr val="000000"/>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1800"/>
              <a:buFont typeface="Arial"/>
              <a:buNone/>
              <a:defRPr sz="1300" b="0" i="0" u="none" strike="noStrike" cap="none">
                <a:solidFill>
                  <a:srgbClr val="000000"/>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1800"/>
              <a:buFont typeface="Arial"/>
              <a:buNone/>
              <a:defRPr sz="1300" b="0" i="0" u="none" strike="noStrike" cap="none">
                <a:solidFill>
                  <a:srgbClr val="000000"/>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1800"/>
              <a:buFont typeface="Arial"/>
              <a:buNone/>
              <a:defRPr sz="1300" b="0" i="0" u="none" strike="noStrike" cap="none">
                <a:solidFill>
                  <a:srgbClr val="000000"/>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1800"/>
              <a:buFont typeface="Arial"/>
              <a:buNone/>
              <a:defRPr sz="1300" b="0" i="0" u="none" strike="noStrike" cap="none">
                <a:solidFill>
                  <a:srgbClr val="000000"/>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1800"/>
              <a:buFont typeface="Arial"/>
              <a:buNone/>
              <a:defRPr sz="1300" b="0" i="0" u="none" strike="noStrike" cap="none">
                <a:solidFill>
                  <a:srgbClr val="000000"/>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
              <a:t>‹#›</a:t>
            </a:fld>
            <a:endParaRPr/>
          </a:p>
        </p:txBody>
      </p:sp>
      <p:pic>
        <p:nvPicPr>
          <p:cNvPr id="27" name="Google Shape;27;p4"/>
          <p:cNvPicPr preferRelativeResize="0"/>
          <p:nvPr/>
        </p:nvPicPr>
        <p:blipFill>
          <a:blip r:embed="rId2">
            <a:alphaModFix/>
          </a:blip>
          <a:stretch>
            <a:fillRect/>
          </a:stretch>
        </p:blipFill>
        <p:spPr>
          <a:xfrm>
            <a:off x="320125" y="63950"/>
            <a:ext cx="1460076" cy="1422175"/>
          </a:xfrm>
          <a:prstGeom prst="rect">
            <a:avLst/>
          </a:prstGeom>
          <a:noFill/>
          <a:ln>
            <a:noFill/>
          </a:ln>
        </p:spPr>
      </p:pic>
    </p:spTree>
  </p:cSld>
  <p:clrMapOvr>
    <a:masterClrMapping/>
  </p:clrMapOvr>
  <p:extLst>
    <p:ext uri="{DCECCB84-F9BA-43D5-87BE-67443E8EF086}">
      <p15:sldGuideLst xmlns:p15="http://schemas.microsoft.com/office/powerpoint/2012/main">
        <p15:guide id="1" pos="196">
          <p15:clr>
            <a:srgbClr val="FA7B17"/>
          </p15:clr>
        </p15:guide>
        <p15:guide id="2" orient="horz" pos="40">
          <p15:clr>
            <a:srgbClr val="FA7B17"/>
          </p15:clr>
        </p15:guide>
        <p15:guide id="3" orient="horz" pos="960">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_3">
  <p:cSld name="TITLE_3">
    <p:spTree>
      <p:nvGrpSpPr>
        <p:cNvPr id="1" name="Shape 28"/>
        <p:cNvGrpSpPr/>
        <p:nvPr/>
      </p:nvGrpSpPr>
      <p:grpSpPr>
        <a:xfrm>
          <a:off x="0" y="0"/>
          <a:ext cx="0" cy="0"/>
          <a:chOff x="0" y="0"/>
          <a:chExt cx="0" cy="0"/>
        </a:xfrm>
      </p:grpSpPr>
      <p:sp>
        <p:nvSpPr>
          <p:cNvPr id="29" name="Google Shape;29;p5"/>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30" name="Google Shape;30;p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1600"/>
              </a:spcBef>
              <a:spcAft>
                <a:spcPts val="0"/>
              </a:spcAft>
              <a:buSzPts val="2800"/>
              <a:buNone/>
              <a:defRPr sz="2800"/>
            </a:lvl2pPr>
            <a:lvl3pPr lvl="2" algn="ctr">
              <a:lnSpc>
                <a:spcPct val="100000"/>
              </a:lnSpc>
              <a:spcBef>
                <a:spcPts val="1600"/>
              </a:spcBef>
              <a:spcAft>
                <a:spcPts val="0"/>
              </a:spcAft>
              <a:buSzPts val="2800"/>
              <a:buNone/>
              <a:defRPr sz="2800"/>
            </a:lvl3pPr>
            <a:lvl4pPr lvl="3" algn="ctr">
              <a:lnSpc>
                <a:spcPct val="100000"/>
              </a:lnSpc>
              <a:spcBef>
                <a:spcPts val="1600"/>
              </a:spcBef>
              <a:spcAft>
                <a:spcPts val="0"/>
              </a:spcAft>
              <a:buSzPts val="2800"/>
              <a:buNone/>
              <a:defRPr sz="2800"/>
            </a:lvl4pPr>
            <a:lvl5pPr lvl="4" algn="ctr">
              <a:lnSpc>
                <a:spcPct val="100000"/>
              </a:lnSpc>
              <a:spcBef>
                <a:spcPts val="1600"/>
              </a:spcBef>
              <a:spcAft>
                <a:spcPts val="0"/>
              </a:spcAft>
              <a:buSzPts val="2800"/>
              <a:buNone/>
              <a:defRPr sz="2800"/>
            </a:lvl5pPr>
            <a:lvl6pPr lvl="5" algn="ctr">
              <a:lnSpc>
                <a:spcPct val="100000"/>
              </a:lnSpc>
              <a:spcBef>
                <a:spcPts val="1600"/>
              </a:spcBef>
              <a:spcAft>
                <a:spcPts val="0"/>
              </a:spcAft>
              <a:buSzPts val="2800"/>
              <a:buNone/>
              <a:defRPr sz="2800"/>
            </a:lvl6pPr>
            <a:lvl7pPr lvl="6" algn="ctr">
              <a:lnSpc>
                <a:spcPct val="100000"/>
              </a:lnSpc>
              <a:spcBef>
                <a:spcPts val="1600"/>
              </a:spcBef>
              <a:spcAft>
                <a:spcPts val="0"/>
              </a:spcAft>
              <a:buSzPts val="2800"/>
              <a:buNone/>
              <a:defRPr sz="2800"/>
            </a:lvl7pPr>
            <a:lvl8pPr lvl="7" algn="ctr">
              <a:lnSpc>
                <a:spcPct val="100000"/>
              </a:lnSpc>
              <a:spcBef>
                <a:spcPts val="1600"/>
              </a:spcBef>
              <a:spcAft>
                <a:spcPts val="0"/>
              </a:spcAft>
              <a:buSzPts val="2800"/>
              <a:buNone/>
              <a:defRPr sz="2800"/>
            </a:lvl8pPr>
            <a:lvl9pPr lvl="8" algn="ctr">
              <a:lnSpc>
                <a:spcPct val="100000"/>
              </a:lnSpc>
              <a:spcBef>
                <a:spcPts val="1600"/>
              </a:spcBef>
              <a:spcAft>
                <a:spcPts val="0"/>
              </a:spcAft>
              <a:buSzPts val="2800"/>
              <a:buNone/>
              <a:defRPr sz="2800"/>
            </a:lvl9pPr>
          </a:lstStyle>
          <a:p>
            <a:endParaRPr/>
          </a:p>
        </p:txBody>
      </p:sp>
      <p:sp>
        <p:nvSpPr>
          <p:cNvPr id="31" name="Google Shape;31;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B2222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B2222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B2222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B2222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B2222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B2222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B2222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B2222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B2222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381000" y="114301"/>
            <a:ext cx="8382000" cy="5715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4800"/>
              <a:buFont typeface="Calibri"/>
              <a:buNone/>
              <a:defRPr sz="48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 name="Google Shape;34;p6"/>
          <p:cNvSpPr txBox="1">
            <a:spLocks noGrp="1"/>
          </p:cNvSpPr>
          <p:nvPr>
            <p:ph type="body" idx="1"/>
          </p:nvPr>
        </p:nvSpPr>
        <p:spPr>
          <a:xfrm>
            <a:off x="381000" y="800100"/>
            <a:ext cx="8382000" cy="4229100"/>
          </a:xfrm>
          <a:prstGeom prst="rect">
            <a:avLst/>
          </a:prstGeom>
          <a:noFill/>
          <a:ln>
            <a:noFill/>
          </a:ln>
        </p:spPr>
        <p:txBody>
          <a:bodyPr spcFirstLastPara="1" wrap="square" lIns="91425" tIns="45700" rIns="91425" bIns="45700" anchor="t" anchorCtr="0">
            <a:noAutofit/>
          </a:bodyPr>
          <a:lstStyle>
            <a:lvl1pPr marL="457200" lvl="0" indent="-457200" algn="l" rtl="0">
              <a:lnSpc>
                <a:spcPct val="90000"/>
              </a:lnSpc>
              <a:spcBef>
                <a:spcPts val="1000"/>
              </a:spcBef>
              <a:spcAft>
                <a:spcPts val="0"/>
              </a:spcAft>
              <a:buClr>
                <a:schemeClr val="dk1"/>
              </a:buClr>
              <a:buSzPts val="3600"/>
              <a:buChar char="●"/>
              <a:defRPr sz="3600">
                <a:latin typeface="Calibri"/>
                <a:ea typeface="Calibri"/>
                <a:cs typeface="Calibri"/>
                <a:sym typeface="Calibri"/>
              </a:defRPr>
            </a:lvl1pPr>
            <a:lvl2pPr marL="914400" lvl="1" indent="-431800" algn="l" rtl="0">
              <a:lnSpc>
                <a:spcPct val="90000"/>
              </a:lnSpc>
              <a:spcBef>
                <a:spcPts val="500"/>
              </a:spcBef>
              <a:spcAft>
                <a:spcPts val="0"/>
              </a:spcAft>
              <a:buClr>
                <a:schemeClr val="dk1"/>
              </a:buClr>
              <a:buSzPts val="3200"/>
              <a:buFont typeface="Calibri"/>
              <a:buChar char="–"/>
              <a:defRPr sz="3200">
                <a:latin typeface="Calibri"/>
                <a:ea typeface="Calibri"/>
                <a:cs typeface="Calibri"/>
                <a:sym typeface="Calibri"/>
              </a:defRPr>
            </a:lvl2pPr>
            <a:lvl3pPr marL="1371600" lvl="2" indent="-406400" algn="l" rtl="0">
              <a:lnSpc>
                <a:spcPct val="90000"/>
              </a:lnSpc>
              <a:spcBef>
                <a:spcPts val="500"/>
              </a:spcBef>
              <a:spcAft>
                <a:spcPts val="0"/>
              </a:spcAft>
              <a:buClr>
                <a:schemeClr val="dk1"/>
              </a:buClr>
              <a:buSzPts val="2800"/>
              <a:buChar char="■"/>
              <a:defRPr sz="2800">
                <a:latin typeface="Calibri"/>
                <a:ea typeface="Calibri"/>
                <a:cs typeface="Calibri"/>
                <a:sym typeface="Calibri"/>
              </a:defRPr>
            </a:lvl3pPr>
            <a:lvl4pPr marL="1828800" lvl="3" indent="-381000" algn="l" rtl="0">
              <a:lnSpc>
                <a:spcPct val="90000"/>
              </a:lnSpc>
              <a:spcBef>
                <a:spcPts val="500"/>
              </a:spcBef>
              <a:spcAft>
                <a:spcPts val="0"/>
              </a:spcAft>
              <a:buClr>
                <a:schemeClr val="dk1"/>
              </a:buClr>
              <a:buSzPts val="2400"/>
              <a:buChar char="●"/>
              <a:defRPr sz="2400">
                <a:latin typeface="Calibri"/>
                <a:ea typeface="Calibri"/>
                <a:cs typeface="Calibri"/>
                <a:sym typeface="Calibri"/>
              </a:defRPr>
            </a:lvl4pPr>
            <a:lvl5pPr marL="2286000" lvl="4" indent="-381000" algn="l" rtl="0">
              <a:lnSpc>
                <a:spcPct val="90000"/>
              </a:lnSpc>
              <a:spcBef>
                <a:spcPts val="500"/>
              </a:spcBef>
              <a:spcAft>
                <a:spcPts val="0"/>
              </a:spcAft>
              <a:buClr>
                <a:schemeClr val="dk1"/>
              </a:buClr>
              <a:buSzPts val="2400"/>
              <a:buChar char="○"/>
              <a:defRPr sz="2400">
                <a:latin typeface="Calibri"/>
                <a:ea typeface="Calibri"/>
                <a:cs typeface="Calibri"/>
                <a:sym typeface="Calibri"/>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1600"/>
              </a:spcAft>
              <a:buClr>
                <a:schemeClr val="dk1"/>
              </a:buClr>
              <a:buSzPts val="1800"/>
              <a:buChar char="■"/>
              <a:defRPr/>
            </a:lvl9pPr>
          </a:lstStyle>
          <a:p>
            <a:endParaRPr/>
          </a:p>
        </p:txBody>
      </p:sp>
      <p:sp>
        <p:nvSpPr>
          <p:cNvPr id="35" name="Google Shape;35;p6"/>
          <p:cNvSpPr txBox="1">
            <a:spLocks noGrp="1"/>
          </p:cNvSpPr>
          <p:nvPr>
            <p:ph type="sldNum" idx="12"/>
          </p:nvPr>
        </p:nvSpPr>
        <p:spPr>
          <a:xfrm>
            <a:off x="8077200" y="4755356"/>
            <a:ext cx="6858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2000"/>
              <a:buFont typeface="Cambria Math"/>
              <a:buNone/>
              <a:defRPr sz="2000" b="0" i="0" u="none">
                <a:solidFill>
                  <a:srgbClr val="898989"/>
                </a:solidFill>
                <a:latin typeface="Cambria Math"/>
                <a:ea typeface="Cambria Math"/>
                <a:cs typeface="Cambria Math"/>
                <a:sym typeface="Cambria Math"/>
              </a:defRPr>
            </a:lvl1pPr>
            <a:lvl2pPr marL="0" marR="0" lvl="1" indent="0" algn="r" rtl="0">
              <a:lnSpc>
                <a:spcPct val="100000"/>
              </a:lnSpc>
              <a:spcBef>
                <a:spcPts val="0"/>
              </a:spcBef>
              <a:spcAft>
                <a:spcPts val="0"/>
              </a:spcAft>
              <a:buClr>
                <a:srgbClr val="898989"/>
              </a:buClr>
              <a:buSzPts val="2000"/>
              <a:buFont typeface="Cambria Math"/>
              <a:buNone/>
              <a:defRPr sz="2000" b="0" i="0" u="none">
                <a:solidFill>
                  <a:srgbClr val="898989"/>
                </a:solidFill>
                <a:latin typeface="Cambria Math"/>
                <a:ea typeface="Cambria Math"/>
                <a:cs typeface="Cambria Math"/>
                <a:sym typeface="Cambria Math"/>
              </a:defRPr>
            </a:lvl2pPr>
            <a:lvl3pPr marL="0" marR="0" lvl="2" indent="0" algn="r" rtl="0">
              <a:lnSpc>
                <a:spcPct val="100000"/>
              </a:lnSpc>
              <a:spcBef>
                <a:spcPts val="0"/>
              </a:spcBef>
              <a:spcAft>
                <a:spcPts val="0"/>
              </a:spcAft>
              <a:buClr>
                <a:srgbClr val="898989"/>
              </a:buClr>
              <a:buSzPts val="2000"/>
              <a:buFont typeface="Cambria Math"/>
              <a:buNone/>
              <a:defRPr sz="2000" b="0" i="0" u="none">
                <a:solidFill>
                  <a:srgbClr val="898989"/>
                </a:solidFill>
                <a:latin typeface="Cambria Math"/>
                <a:ea typeface="Cambria Math"/>
                <a:cs typeface="Cambria Math"/>
                <a:sym typeface="Cambria Math"/>
              </a:defRPr>
            </a:lvl3pPr>
            <a:lvl4pPr marL="0" marR="0" lvl="3" indent="0" algn="r" rtl="0">
              <a:lnSpc>
                <a:spcPct val="100000"/>
              </a:lnSpc>
              <a:spcBef>
                <a:spcPts val="0"/>
              </a:spcBef>
              <a:spcAft>
                <a:spcPts val="0"/>
              </a:spcAft>
              <a:buClr>
                <a:srgbClr val="898989"/>
              </a:buClr>
              <a:buSzPts val="2000"/>
              <a:buFont typeface="Cambria Math"/>
              <a:buNone/>
              <a:defRPr sz="2000" b="0" i="0" u="none">
                <a:solidFill>
                  <a:srgbClr val="898989"/>
                </a:solidFill>
                <a:latin typeface="Cambria Math"/>
                <a:ea typeface="Cambria Math"/>
                <a:cs typeface="Cambria Math"/>
                <a:sym typeface="Cambria Math"/>
              </a:defRPr>
            </a:lvl4pPr>
            <a:lvl5pPr marL="0" marR="0" lvl="4" indent="0" algn="r" rtl="0">
              <a:lnSpc>
                <a:spcPct val="100000"/>
              </a:lnSpc>
              <a:spcBef>
                <a:spcPts val="0"/>
              </a:spcBef>
              <a:spcAft>
                <a:spcPts val="0"/>
              </a:spcAft>
              <a:buClr>
                <a:srgbClr val="898989"/>
              </a:buClr>
              <a:buSzPts val="2000"/>
              <a:buFont typeface="Cambria Math"/>
              <a:buNone/>
              <a:defRPr sz="2000" b="0" i="0" u="none">
                <a:solidFill>
                  <a:srgbClr val="898989"/>
                </a:solidFill>
                <a:latin typeface="Cambria Math"/>
                <a:ea typeface="Cambria Math"/>
                <a:cs typeface="Cambria Math"/>
                <a:sym typeface="Cambria Math"/>
              </a:defRPr>
            </a:lvl5pPr>
            <a:lvl6pPr marL="0" marR="0" lvl="5" indent="0" algn="r" rtl="0">
              <a:lnSpc>
                <a:spcPct val="100000"/>
              </a:lnSpc>
              <a:spcBef>
                <a:spcPts val="0"/>
              </a:spcBef>
              <a:spcAft>
                <a:spcPts val="0"/>
              </a:spcAft>
              <a:buClr>
                <a:srgbClr val="898989"/>
              </a:buClr>
              <a:buSzPts val="2000"/>
              <a:buFont typeface="Cambria Math"/>
              <a:buNone/>
              <a:defRPr sz="2000" b="0" i="0" u="none">
                <a:solidFill>
                  <a:srgbClr val="898989"/>
                </a:solidFill>
                <a:latin typeface="Cambria Math"/>
                <a:ea typeface="Cambria Math"/>
                <a:cs typeface="Cambria Math"/>
                <a:sym typeface="Cambria Math"/>
              </a:defRPr>
            </a:lvl6pPr>
            <a:lvl7pPr marL="0" marR="0" lvl="6" indent="0" algn="r" rtl="0">
              <a:lnSpc>
                <a:spcPct val="100000"/>
              </a:lnSpc>
              <a:spcBef>
                <a:spcPts val="0"/>
              </a:spcBef>
              <a:spcAft>
                <a:spcPts val="0"/>
              </a:spcAft>
              <a:buClr>
                <a:srgbClr val="898989"/>
              </a:buClr>
              <a:buSzPts val="2000"/>
              <a:buFont typeface="Cambria Math"/>
              <a:buNone/>
              <a:defRPr sz="2000" b="0" i="0" u="none">
                <a:solidFill>
                  <a:srgbClr val="898989"/>
                </a:solidFill>
                <a:latin typeface="Cambria Math"/>
                <a:ea typeface="Cambria Math"/>
                <a:cs typeface="Cambria Math"/>
                <a:sym typeface="Cambria Math"/>
              </a:defRPr>
            </a:lvl7pPr>
            <a:lvl8pPr marL="0" marR="0" lvl="7" indent="0" algn="r" rtl="0">
              <a:lnSpc>
                <a:spcPct val="100000"/>
              </a:lnSpc>
              <a:spcBef>
                <a:spcPts val="0"/>
              </a:spcBef>
              <a:spcAft>
                <a:spcPts val="0"/>
              </a:spcAft>
              <a:buClr>
                <a:srgbClr val="898989"/>
              </a:buClr>
              <a:buSzPts val="2000"/>
              <a:buFont typeface="Cambria Math"/>
              <a:buNone/>
              <a:defRPr sz="2000" b="0" i="0" u="none">
                <a:solidFill>
                  <a:srgbClr val="898989"/>
                </a:solidFill>
                <a:latin typeface="Cambria Math"/>
                <a:ea typeface="Cambria Math"/>
                <a:cs typeface="Cambria Math"/>
                <a:sym typeface="Cambria Math"/>
              </a:defRPr>
            </a:lvl8pPr>
            <a:lvl9pPr marL="0" marR="0" lvl="8" indent="0" algn="r" rtl="0">
              <a:lnSpc>
                <a:spcPct val="100000"/>
              </a:lnSpc>
              <a:spcBef>
                <a:spcPts val="0"/>
              </a:spcBef>
              <a:spcAft>
                <a:spcPts val="0"/>
              </a:spcAft>
              <a:buClr>
                <a:srgbClr val="898989"/>
              </a:buClr>
              <a:buSzPts val="2000"/>
              <a:buFont typeface="Cambria Math"/>
              <a:buNone/>
              <a:defRPr sz="2000" b="0" i="0" u="none">
                <a:solidFill>
                  <a:srgbClr val="898989"/>
                </a:solidFill>
                <a:latin typeface="Cambria Math"/>
                <a:ea typeface="Cambria Math"/>
                <a:cs typeface="Cambria Math"/>
                <a:sym typeface="Cambria Math"/>
              </a:defRPr>
            </a:lvl9pPr>
          </a:lstStyle>
          <a:p>
            <a:pPr marL="0" lvl="0" indent="0" algn="r" rtl="0">
              <a:spcBef>
                <a:spcPts val="0"/>
              </a:spcBef>
              <a:spcAft>
                <a:spcPts val="0"/>
              </a:spcAft>
              <a:buNone/>
            </a:pPr>
            <a:fld id="{00000000-1234-1234-1234-123412341234}" type="slidenum">
              <a:rPr lang="en"/>
              <a:t>‹#›</a:t>
            </a:fld>
            <a:endParaRPr sz="1800">
              <a:solidFill>
                <a:srgbClr val="B22222"/>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1FBC0-A386-4DEE-9E76-80846E52DB3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B1B6A5B6-8C83-481F-80B9-3DD97442519A}"/>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5B10AEED-F877-409B-8236-2CC0BE2C6599}"/>
              </a:ext>
            </a:extLst>
          </p:cNvPr>
          <p:cNvSpPr>
            <a:spLocks noGrp="1"/>
          </p:cNvSpPr>
          <p:nvPr>
            <p:ph type="dt" sz="half" idx="10"/>
          </p:nvPr>
        </p:nvSpPr>
        <p:spPr/>
        <p:txBody>
          <a:bodyPr/>
          <a:lstStyle/>
          <a:p>
            <a:fld id="{0FC4FAA0-EB28-4942-AED3-390E54162204}" type="datetime1">
              <a:rPr lang="en-US" smtClean="0"/>
              <a:t>12/8/2021</a:t>
            </a:fld>
            <a:endParaRPr lang="en-US"/>
          </a:p>
        </p:txBody>
      </p:sp>
      <p:sp>
        <p:nvSpPr>
          <p:cNvPr id="5" name="Footer Placeholder 4">
            <a:extLst>
              <a:ext uri="{FF2B5EF4-FFF2-40B4-BE49-F238E27FC236}">
                <a16:creationId xmlns:a16="http://schemas.microsoft.com/office/drawing/2014/main" id="{A088DBF9-FE28-48FE-BF8D-6648598202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DC7A27-A22D-4563-B724-3B82B45FF2AB}"/>
              </a:ext>
            </a:extLst>
          </p:cNvPr>
          <p:cNvSpPr>
            <a:spLocks noGrp="1"/>
          </p:cNvSpPr>
          <p:nvPr>
            <p:ph type="sldNum" sz="quarter" idx="12"/>
          </p:nvPr>
        </p:nvSpPr>
        <p:spPr/>
        <p:txBody>
          <a:bodyPr/>
          <a:lstStyle>
            <a:lvl1pPr>
              <a:defRPr sz="1500"/>
            </a:lvl1pPr>
          </a:lstStyle>
          <a:p>
            <a:fld id="{D474BF9E-42EA-4CA6-944E-29CDC25D6C11}" type="slidenum">
              <a:rPr lang="en-US" smtClean="0"/>
              <a:pPr/>
              <a:t>‹#›</a:t>
            </a:fld>
            <a:endParaRPr lang="en-US"/>
          </a:p>
        </p:txBody>
      </p:sp>
    </p:spTree>
    <p:extLst>
      <p:ext uri="{BB962C8B-B14F-4D97-AF65-F5344CB8AC3E}">
        <p14:creationId xmlns:p14="http://schemas.microsoft.com/office/powerpoint/2010/main" val="1434312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65947-5713-46A0-8A60-54A6717FAF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E9677F-6590-42B2-999A-C3932F62A7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663365-56D8-4F8F-BA54-CA2B3BA3614E}"/>
              </a:ext>
            </a:extLst>
          </p:cNvPr>
          <p:cNvSpPr>
            <a:spLocks noGrp="1"/>
          </p:cNvSpPr>
          <p:nvPr>
            <p:ph type="dt" sz="half" idx="10"/>
          </p:nvPr>
        </p:nvSpPr>
        <p:spPr/>
        <p:txBody>
          <a:bodyPr/>
          <a:lstStyle/>
          <a:p>
            <a:fld id="{7207E387-6904-4411-B267-73F4FCD305C1}" type="datetime1">
              <a:rPr lang="en-US" smtClean="0"/>
              <a:t>12/8/2021</a:t>
            </a:fld>
            <a:endParaRPr lang="en-US"/>
          </a:p>
        </p:txBody>
      </p:sp>
      <p:sp>
        <p:nvSpPr>
          <p:cNvPr id="5" name="Footer Placeholder 4">
            <a:extLst>
              <a:ext uri="{FF2B5EF4-FFF2-40B4-BE49-F238E27FC236}">
                <a16:creationId xmlns:a16="http://schemas.microsoft.com/office/drawing/2014/main" id="{FC0C68CE-679E-4588-9267-0E44B9D07B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EBDC08-48BB-4470-9110-1F70C41BF0E1}"/>
              </a:ext>
            </a:extLst>
          </p:cNvPr>
          <p:cNvSpPr>
            <a:spLocks noGrp="1"/>
          </p:cNvSpPr>
          <p:nvPr>
            <p:ph type="sldNum" sz="quarter" idx="12"/>
          </p:nvPr>
        </p:nvSpPr>
        <p:spPr/>
        <p:txBody>
          <a:bodyPr/>
          <a:lstStyle/>
          <a:p>
            <a:fld id="{D474BF9E-42EA-4CA6-944E-29CDC25D6C11}" type="slidenum">
              <a:rPr lang="en-US" smtClean="0"/>
              <a:t>‹#›</a:t>
            </a:fld>
            <a:endParaRPr lang="en-US"/>
          </a:p>
        </p:txBody>
      </p:sp>
    </p:spTree>
    <p:extLst>
      <p:ext uri="{BB962C8B-B14F-4D97-AF65-F5344CB8AC3E}">
        <p14:creationId xmlns:p14="http://schemas.microsoft.com/office/powerpoint/2010/main" val="1219568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D73EA-0EF4-4B13-8D9A-F474759CDF66}"/>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2EBD7F2F-2319-4ACA-8934-C8D392870735}"/>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F1024DB-A85B-41FF-BBB6-476CAC3F1410}"/>
              </a:ext>
            </a:extLst>
          </p:cNvPr>
          <p:cNvSpPr>
            <a:spLocks noGrp="1"/>
          </p:cNvSpPr>
          <p:nvPr>
            <p:ph type="dt" sz="half" idx="10"/>
          </p:nvPr>
        </p:nvSpPr>
        <p:spPr/>
        <p:txBody>
          <a:bodyPr/>
          <a:lstStyle/>
          <a:p>
            <a:fld id="{734CCA4D-30EA-4131-8616-C7E96BDCABC2}" type="datetime1">
              <a:rPr lang="en-US" smtClean="0"/>
              <a:t>12/8/2021</a:t>
            </a:fld>
            <a:endParaRPr lang="en-US"/>
          </a:p>
        </p:txBody>
      </p:sp>
      <p:sp>
        <p:nvSpPr>
          <p:cNvPr id="5" name="Footer Placeholder 4">
            <a:extLst>
              <a:ext uri="{FF2B5EF4-FFF2-40B4-BE49-F238E27FC236}">
                <a16:creationId xmlns:a16="http://schemas.microsoft.com/office/drawing/2014/main" id="{EA751004-8626-4E5A-AE9E-E44885176C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766AA9-706E-44AF-80F2-F632261E1418}"/>
              </a:ext>
            </a:extLst>
          </p:cNvPr>
          <p:cNvSpPr>
            <a:spLocks noGrp="1"/>
          </p:cNvSpPr>
          <p:nvPr>
            <p:ph type="sldNum" sz="quarter" idx="12"/>
          </p:nvPr>
        </p:nvSpPr>
        <p:spPr/>
        <p:txBody>
          <a:bodyPr/>
          <a:lstStyle/>
          <a:p>
            <a:fld id="{D474BF9E-42EA-4CA6-944E-29CDC25D6C11}" type="slidenum">
              <a:rPr lang="en-US" smtClean="0"/>
              <a:t>‹#›</a:t>
            </a:fld>
            <a:endParaRPr lang="en-US"/>
          </a:p>
        </p:txBody>
      </p:sp>
    </p:spTree>
    <p:extLst>
      <p:ext uri="{BB962C8B-B14F-4D97-AF65-F5344CB8AC3E}">
        <p14:creationId xmlns:p14="http://schemas.microsoft.com/office/powerpoint/2010/main" val="483351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87492-C65D-4256-A301-0E597B6041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7FF0B2-F65A-4DD5-A48E-D2590BB7A1B8}"/>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FB8D836-0F62-40F8-9EE7-D909CB627C8F}"/>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170FC89-792F-424C-BBE5-DDAC070570C8}"/>
              </a:ext>
            </a:extLst>
          </p:cNvPr>
          <p:cNvSpPr>
            <a:spLocks noGrp="1"/>
          </p:cNvSpPr>
          <p:nvPr>
            <p:ph type="dt" sz="half" idx="10"/>
          </p:nvPr>
        </p:nvSpPr>
        <p:spPr/>
        <p:txBody>
          <a:bodyPr/>
          <a:lstStyle/>
          <a:p>
            <a:fld id="{E045D0FD-AC1F-404E-96AB-AD3AEEA395C7}" type="datetime1">
              <a:rPr lang="en-US" smtClean="0"/>
              <a:t>12/8/2021</a:t>
            </a:fld>
            <a:endParaRPr lang="en-US"/>
          </a:p>
        </p:txBody>
      </p:sp>
      <p:sp>
        <p:nvSpPr>
          <p:cNvPr id="6" name="Footer Placeholder 5">
            <a:extLst>
              <a:ext uri="{FF2B5EF4-FFF2-40B4-BE49-F238E27FC236}">
                <a16:creationId xmlns:a16="http://schemas.microsoft.com/office/drawing/2014/main" id="{EC10887A-39BB-4058-BAFC-2450079817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A1138E-6BB8-4D99-B378-A6AF26E1B8A1}"/>
              </a:ext>
            </a:extLst>
          </p:cNvPr>
          <p:cNvSpPr>
            <a:spLocks noGrp="1"/>
          </p:cNvSpPr>
          <p:nvPr>
            <p:ph type="sldNum" sz="quarter" idx="12"/>
          </p:nvPr>
        </p:nvSpPr>
        <p:spPr/>
        <p:txBody>
          <a:bodyPr/>
          <a:lstStyle/>
          <a:p>
            <a:fld id="{D474BF9E-42EA-4CA6-944E-29CDC25D6C11}" type="slidenum">
              <a:rPr lang="en-US" smtClean="0"/>
              <a:t>‹#›</a:t>
            </a:fld>
            <a:endParaRPr lang="en-US"/>
          </a:p>
        </p:txBody>
      </p:sp>
    </p:spTree>
    <p:extLst>
      <p:ext uri="{BB962C8B-B14F-4D97-AF65-F5344CB8AC3E}">
        <p14:creationId xmlns:p14="http://schemas.microsoft.com/office/powerpoint/2010/main" val="13801802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419100" algn="l" rtl="0">
              <a:lnSpc>
                <a:spcPct val="115000"/>
              </a:lnSpc>
              <a:spcBef>
                <a:spcPts val="0"/>
              </a:spcBef>
              <a:spcAft>
                <a:spcPts val="0"/>
              </a:spcAft>
              <a:buClr>
                <a:srgbClr val="000000"/>
              </a:buClr>
              <a:buSzPts val="3000"/>
              <a:buFont typeface="Cambria"/>
              <a:buChar char="●"/>
              <a:defRPr sz="3000" b="0" i="0" u="none" strike="noStrike" cap="none">
                <a:solidFill>
                  <a:srgbClr val="000000"/>
                </a:solidFill>
                <a:latin typeface="Cambria"/>
                <a:ea typeface="Cambria"/>
                <a:cs typeface="Cambria"/>
                <a:sym typeface="Cambria"/>
              </a:defRPr>
            </a:lvl1pPr>
            <a:lvl2pPr marL="914400" marR="0" lvl="1" indent="-419100" algn="l" rtl="0">
              <a:lnSpc>
                <a:spcPct val="115000"/>
              </a:lnSpc>
              <a:spcBef>
                <a:spcPts val="1600"/>
              </a:spcBef>
              <a:spcAft>
                <a:spcPts val="0"/>
              </a:spcAft>
              <a:buClr>
                <a:schemeClr val="dk2"/>
              </a:buClr>
              <a:buSzPts val="3000"/>
              <a:buFont typeface="Cambria"/>
              <a:buChar char="○"/>
              <a:defRPr sz="3000" b="0" i="0" u="none" strike="noStrike" cap="none">
                <a:solidFill>
                  <a:schemeClr val="dk2"/>
                </a:solidFill>
                <a:latin typeface="Cambria"/>
                <a:ea typeface="Cambria"/>
                <a:cs typeface="Cambria"/>
                <a:sym typeface="Cambria"/>
              </a:defRPr>
            </a:lvl2pPr>
            <a:lvl3pPr marL="1371600" marR="0" lvl="2" indent="-419100" algn="l" rtl="0">
              <a:lnSpc>
                <a:spcPct val="115000"/>
              </a:lnSpc>
              <a:spcBef>
                <a:spcPts val="1600"/>
              </a:spcBef>
              <a:spcAft>
                <a:spcPts val="0"/>
              </a:spcAft>
              <a:buClr>
                <a:schemeClr val="dk2"/>
              </a:buClr>
              <a:buSzPts val="3000"/>
              <a:buFont typeface="Cambria"/>
              <a:buChar char="■"/>
              <a:defRPr sz="3000" b="0" i="0" u="none" strike="noStrike" cap="none">
                <a:solidFill>
                  <a:schemeClr val="dk2"/>
                </a:solidFill>
                <a:latin typeface="Cambria"/>
                <a:ea typeface="Cambria"/>
                <a:cs typeface="Cambria"/>
                <a:sym typeface="Cambria"/>
              </a:defRPr>
            </a:lvl3pPr>
            <a:lvl4pPr marL="1828800" marR="0" lvl="3" indent="-419100" algn="l" rtl="0">
              <a:lnSpc>
                <a:spcPct val="115000"/>
              </a:lnSpc>
              <a:spcBef>
                <a:spcPts val="1600"/>
              </a:spcBef>
              <a:spcAft>
                <a:spcPts val="0"/>
              </a:spcAft>
              <a:buClr>
                <a:schemeClr val="dk2"/>
              </a:buClr>
              <a:buSzPts val="3000"/>
              <a:buFont typeface="Cambria"/>
              <a:buChar char="●"/>
              <a:defRPr sz="3000" b="0" i="0" u="none" strike="noStrike" cap="none">
                <a:solidFill>
                  <a:schemeClr val="dk2"/>
                </a:solidFill>
                <a:latin typeface="Cambria"/>
                <a:ea typeface="Cambria"/>
                <a:cs typeface="Cambria"/>
                <a:sym typeface="Cambria"/>
              </a:defRPr>
            </a:lvl4pPr>
            <a:lvl5pPr marL="2286000" marR="0" lvl="4" indent="-419100" algn="l" rtl="0">
              <a:lnSpc>
                <a:spcPct val="115000"/>
              </a:lnSpc>
              <a:spcBef>
                <a:spcPts val="1600"/>
              </a:spcBef>
              <a:spcAft>
                <a:spcPts val="0"/>
              </a:spcAft>
              <a:buClr>
                <a:schemeClr val="dk2"/>
              </a:buClr>
              <a:buSzPts val="3000"/>
              <a:buFont typeface="Cambria"/>
              <a:buChar char="○"/>
              <a:defRPr sz="3000" b="0" i="0" u="none" strike="noStrike" cap="none">
                <a:solidFill>
                  <a:schemeClr val="dk2"/>
                </a:solidFill>
                <a:latin typeface="Cambria"/>
                <a:ea typeface="Cambria"/>
                <a:cs typeface="Cambria"/>
                <a:sym typeface="Cambria"/>
              </a:defRPr>
            </a:lvl5pPr>
            <a:lvl6pPr marL="2743200" marR="0" lvl="5" indent="-419100" algn="l" rtl="0">
              <a:lnSpc>
                <a:spcPct val="115000"/>
              </a:lnSpc>
              <a:spcBef>
                <a:spcPts val="1600"/>
              </a:spcBef>
              <a:spcAft>
                <a:spcPts val="0"/>
              </a:spcAft>
              <a:buClr>
                <a:schemeClr val="dk2"/>
              </a:buClr>
              <a:buSzPts val="3000"/>
              <a:buFont typeface="Cambria"/>
              <a:buChar char="■"/>
              <a:defRPr sz="3000" b="0" i="0" u="none" strike="noStrike" cap="none">
                <a:solidFill>
                  <a:schemeClr val="dk2"/>
                </a:solidFill>
                <a:latin typeface="Cambria"/>
                <a:ea typeface="Cambria"/>
                <a:cs typeface="Cambria"/>
                <a:sym typeface="Cambria"/>
              </a:defRPr>
            </a:lvl6pPr>
            <a:lvl7pPr marL="3200400" marR="0" lvl="6" indent="-419100" algn="l" rtl="0">
              <a:lnSpc>
                <a:spcPct val="115000"/>
              </a:lnSpc>
              <a:spcBef>
                <a:spcPts val="1600"/>
              </a:spcBef>
              <a:spcAft>
                <a:spcPts val="0"/>
              </a:spcAft>
              <a:buClr>
                <a:schemeClr val="dk2"/>
              </a:buClr>
              <a:buSzPts val="3000"/>
              <a:buFont typeface="Cambria"/>
              <a:buChar char="●"/>
              <a:defRPr sz="3000" b="0" i="0" u="none" strike="noStrike" cap="none">
                <a:solidFill>
                  <a:schemeClr val="dk2"/>
                </a:solidFill>
                <a:latin typeface="Cambria"/>
                <a:ea typeface="Cambria"/>
                <a:cs typeface="Cambria"/>
                <a:sym typeface="Cambria"/>
              </a:defRPr>
            </a:lvl7pPr>
            <a:lvl8pPr marL="3657600" marR="0" lvl="7" indent="-419100" algn="l" rtl="0">
              <a:lnSpc>
                <a:spcPct val="115000"/>
              </a:lnSpc>
              <a:spcBef>
                <a:spcPts val="1600"/>
              </a:spcBef>
              <a:spcAft>
                <a:spcPts val="0"/>
              </a:spcAft>
              <a:buClr>
                <a:schemeClr val="dk2"/>
              </a:buClr>
              <a:buSzPts val="3000"/>
              <a:buFont typeface="Cambria"/>
              <a:buChar char="○"/>
              <a:defRPr sz="3000" b="0" i="0" u="none" strike="noStrike" cap="none">
                <a:solidFill>
                  <a:schemeClr val="dk2"/>
                </a:solidFill>
                <a:latin typeface="Cambria"/>
                <a:ea typeface="Cambria"/>
                <a:cs typeface="Cambria"/>
                <a:sym typeface="Cambria"/>
              </a:defRPr>
            </a:lvl8pPr>
            <a:lvl9pPr marL="4114800" marR="0" lvl="8" indent="-419100" algn="l" rtl="0">
              <a:lnSpc>
                <a:spcPct val="115000"/>
              </a:lnSpc>
              <a:spcBef>
                <a:spcPts val="1600"/>
              </a:spcBef>
              <a:spcAft>
                <a:spcPts val="1600"/>
              </a:spcAft>
              <a:buClr>
                <a:schemeClr val="dk2"/>
              </a:buClr>
              <a:buSzPts val="3000"/>
              <a:buFont typeface="Cambria"/>
              <a:buChar char="■"/>
              <a:defRPr sz="3000" b="0" i="0" u="none" strike="noStrike" cap="none">
                <a:solidFill>
                  <a:schemeClr val="dk2"/>
                </a:solidFill>
                <a:latin typeface="Cambria"/>
                <a:ea typeface="Cambria"/>
                <a:cs typeface="Cambria"/>
                <a:sym typeface="Cambria"/>
              </a:defRPr>
            </a:lvl9pPr>
          </a:lstStyle>
          <a:p>
            <a:endParaRPr/>
          </a:p>
        </p:txBody>
      </p:sp>
      <p:sp>
        <p:nvSpPr>
          <p:cNvPr id="8" name="Google Shape;8;p1"/>
          <p:cNvSpPr txBox="1">
            <a:spLocks noGrp="1"/>
          </p:cNvSpPr>
          <p:nvPr>
            <p:ph type="sldNum" idx="12"/>
          </p:nvPr>
        </p:nvSpPr>
        <p:spPr>
          <a:xfrm>
            <a:off x="8594758" y="4735660"/>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B2222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B2222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B2222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B2222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B2222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B2222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B2222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B2222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B2222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7">
            <a:alphaModFix/>
          </a:blip>
          <a:stretch>
            <a:fillRect/>
          </a:stretch>
        </p:blipFill>
        <p:spPr>
          <a:xfrm>
            <a:off x="8144850" y="115213"/>
            <a:ext cx="848375" cy="82635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orient="horz" pos="1716">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0DA073-C6B8-4A5D-962C-C076877E20B5}"/>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BE8D444-0233-4ABE-B4C9-236648ACF2E4}"/>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1D7F0D-E3AB-4188-82C9-72222720A2DE}"/>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0C7DFD30-BC7D-4A0C-9961-2AAB559E8ADA}" type="datetime1">
              <a:rPr lang="en-US" smtClean="0"/>
              <a:t>12/8/2021</a:t>
            </a:fld>
            <a:endParaRPr lang="en-US"/>
          </a:p>
        </p:txBody>
      </p:sp>
      <p:sp>
        <p:nvSpPr>
          <p:cNvPr id="5" name="Footer Placeholder 4">
            <a:extLst>
              <a:ext uri="{FF2B5EF4-FFF2-40B4-BE49-F238E27FC236}">
                <a16:creationId xmlns:a16="http://schemas.microsoft.com/office/drawing/2014/main" id="{EDE8F59B-5FF4-40AF-87A8-353000415C13}"/>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8A3DE5-12FA-42DB-BAAA-E9F6ED53B962}"/>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1500">
                <a:solidFill>
                  <a:schemeClr val="tx1">
                    <a:tint val="75000"/>
                  </a:schemeClr>
                </a:solidFill>
              </a:defRPr>
            </a:lvl1pPr>
          </a:lstStyle>
          <a:p>
            <a:fld id="{D474BF9E-42EA-4CA6-944E-29CDC25D6C11}" type="slidenum">
              <a:rPr lang="en-US" smtClean="0"/>
              <a:pPr/>
              <a:t>‹#›</a:t>
            </a:fld>
            <a:endParaRPr lang="en-US"/>
          </a:p>
        </p:txBody>
      </p:sp>
    </p:spTree>
    <p:extLst>
      <p:ext uri="{BB962C8B-B14F-4D97-AF65-F5344CB8AC3E}">
        <p14:creationId xmlns:p14="http://schemas.microsoft.com/office/powerpoint/2010/main" val="166768339"/>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jun03.github.io/nope.pdf"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chart" Target="../charts/chart1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hyperlink" Target="https://drive.google.com/drive/folders/10gR746t5V1JkrV5u4FtjkV8EUQsitohQ?usp=sharing"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docs.google.com/spreadsheets/d/1o6GxowF6S_2gUZHxSpDft7pVXSP03-hC1a14gxnwCPs/edit?usp=sharing" TargetMode="External"/><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18E62-CE78-4EBA-8FF2-58F4AB2F6542}"/>
              </a:ext>
            </a:extLst>
          </p:cNvPr>
          <p:cNvSpPr>
            <a:spLocks noGrp="1"/>
          </p:cNvSpPr>
          <p:nvPr>
            <p:ph type="title"/>
          </p:nvPr>
        </p:nvSpPr>
        <p:spPr>
          <a:xfrm>
            <a:off x="351065" y="1"/>
            <a:ext cx="8058150" cy="1212056"/>
          </a:xfrm>
        </p:spPr>
        <p:txBody>
          <a:bodyPr>
            <a:normAutofit/>
          </a:bodyPr>
          <a:lstStyle/>
          <a:p>
            <a:r>
              <a:rPr lang="en-US" sz="4500" dirty="0"/>
              <a:t>RRIP</a:t>
            </a:r>
            <a:r>
              <a:rPr lang="en-US" sz="4500" b="1" baseline="30000" dirty="0"/>
              <a:t>7</a:t>
            </a:r>
            <a:endParaRPr lang="en-US" sz="4500" dirty="0"/>
          </a:p>
        </p:txBody>
      </p:sp>
      <p:pic>
        <p:nvPicPr>
          <p:cNvPr id="5" name="Picture 4">
            <a:extLst>
              <a:ext uri="{FF2B5EF4-FFF2-40B4-BE49-F238E27FC236}">
                <a16:creationId xmlns:a16="http://schemas.microsoft.com/office/drawing/2014/main" id="{74493ACA-5F79-40C9-B3BD-2547148D3704}"/>
              </a:ext>
            </a:extLst>
          </p:cNvPr>
          <p:cNvPicPr>
            <a:picLocks noChangeAspect="1"/>
          </p:cNvPicPr>
          <p:nvPr/>
        </p:nvPicPr>
        <p:blipFill rotWithShape="1">
          <a:blip r:embed="rId2"/>
          <a:srcRect l="21715" t="34884" r="13139" b="20465"/>
          <a:stretch/>
        </p:blipFill>
        <p:spPr>
          <a:xfrm>
            <a:off x="3859619" y="422923"/>
            <a:ext cx="4996539" cy="1926377"/>
          </a:xfrm>
          <a:prstGeom prst="rect">
            <a:avLst/>
          </a:prstGeom>
        </p:spPr>
      </p:pic>
      <p:sp>
        <p:nvSpPr>
          <p:cNvPr id="6" name="Rectangle: Rounded Corners 5">
            <a:extLst>
              <a:ext uri="{FF2B5EF4-FFF2-40B4-BE49-F238E27FC236}">
                <a16:creationId xmlns:a16="http://schemas.microsoft.com/office/drawing/2014/main" id="{A4677D61-F77E-45FC-AC5B-A696FD1B999D}"/>
              </a:ext>
            </a:extLst>
          </p:cNvPr>
          <p:cNvSpPr/>
          <p:nvPr/>
        </p:nvSpPr>
        <p:spPr>
          <a:xfrm>
            <a:off x="351064" y="2571750"/>
            <a:ext cx="8205487" cy="2248787"/>
          </a:xfrm>
          <a:prstGeom prst="roundRect">
            <a:avLst>
              <a:gd name="adj" fmla="val 8243"/>
            </a:avLst>
          </a:prstGeom>
          <a:solidFill>
            <a:schemeClr val="bg1"/>
          </a:solidFill>
        </p:spPr>
        <p:style>
          <a:lnRef idx="3">
            <a:schemeClr val="lt1"/>
          </a:lnRef>
          <a:fillRef idx="1">
            <a:schemeClr val="accent3"/>
          </a:fillRef>
          <a:effectRef idx="1">
            <a:schemeClr val="accent3"/>
          </a:effectRef>
          <a:fontRef idx="minor">
            <a:schemeClr val="lt1"/>
          </a:fontRef>
        </p:style>
        <p:txBody>
          <a:bodyPr rtlCol="0" anchor="ctr"/>
          <a:lstStyle/>
          <a:p>
            <a:pPr marL="342900" indent="-342900" defTabSz="685800">
              <a:buClrTx/>
              <a:buFont typeface="Arial" panose="020B0604020202020204" pitchFamily="34" charset="0"/>
              <a:buChar char="•"/>
            </a:pPr>
            <a:r>
              <a:rPr lang="en-US" sz="2400" kern="1200" dirty="0">
                <a:solidFill>
                  <a:prstClr val="black"/>
                </a:solidFill>
                <a:latin typeface="Calibri" panose="020F0502020204030204"/>
              </a:rPr>
              <a:t>Insert with RRPV = 2, Evict with RRPV = 3</a:t>
            </a:r>
          </a:p>
          <a:p>
            <a:pPr defTabSz="685800">
              <a:buClrTx/>
            </a:pPr>
            <a:r>
              <a:rPr lang="en-US" sz="2400" kern="1200" dirty="0">
                <a:solidFill>
                  <a:prstClr val="black"/>
                </a:solidFill>
                <a:latin typeface="Calibri" panose="020F0502020204030204"/>
              </a:rPr>
              <a:t>     On re-reference Promote with RRPV = 0 </a:t>
            </a:r>
          </a:p>
          <a:p>
            <a:pPr marL="342900" indent="-342900" defTabSz="685800">
              <a:buClrTx/>
              <a:buFont typeface="Arial" panose="020B0604020202020204" pitchFamily="34" charset="0"/>
              <a:buChar char="•"/>
            </a:pPr>
            <a:r>
              <a:rPr lang="en-US" sz="2400" kern="1200" dirty="0">
                <a:solidFill>
                  <a:prstClr val="black"/>
                </a:solidFill>
                <a:latin typeface="Calibri" panose="020F0502020204030204"/>
              </a:rPr>
              <a:t>Non-temporal data(</a:t>
            </a:r>
            <a:r>
              <a:rPr lang="en-US" sz="2400" kern="1200" dirty="0">
                <a:solidFill>
                  <a:srgbClr val="FF0000"/>
                </a:solidFill>
                <a:latin typeface="Calibri" panose="020F0502020204030204"/>
              </a:rPr>
              <a:t>Scans</a:t>
            </a:r>
            <a:r>
              <a:rPr lang="en-US" sz="2400" kern="1200" dirty="0">
                <a:solidFill>
                  <a:prstClr val="black"/>
                </a:solidFill>
                <a:latin typeface="Calibri" panose="020F0502020204030204"/>
              </a:rPr>
              <a:t>) should not discard </a:t>
            </a:r>
            <a:r>
              <a:rPr lang="en-US" sz="2400" kern="1200" dirty="0">
                <a:solidFill>
                  <a:srgbClr val="00B050"/>
                </a:solidFill>
                <a:latin typeface="Calibri" panose="020F0502020204030204"/>
              </a:rPr>
              <a:t>frequently referenced blocks</a:t>
            </a:r>
          </a:p>
          <a:p>
            <a:pPr marL="342900" indent="-342900" defTabSz="685800">
              <a:buClrTx/>
              <a:buFont typeface="Arial" panose="020B0604020202020204" pitchFamily="34" charset="0"/>
              <a:buChar char="•"/>
            </a:pPr>
            <a:r>
              <a:rPr lang="en-US" sz="2400" kern="1200" dirty="0">
                <a:solidFill>
                  <a:srgbClr val="C00000"/>
                </a:solidFill>
                <a:latin typeface="Calibri" panose="020F0502020204030204"/>
              </a:rPr>
              <a:t>Static RRIP</a:t>
            </a:r>
            <a:r>
              <a:rPr lang="en-US" sz="2400" kern="1200" dirty="0">
                <a:solidFill>
                  <a:prstClr val="black"/>
                </a:solidFill>
                <a:latin typeface="Calibri" panose="020F0502020204030204"/>
              </a:rPr>
              <a:t>(Single core)</a:t>
            </a:r>
          </a:p>
          <a:p>
            <a:pPr defTabSz="685800">
              <a:buClrTx/>
            </a:pPr>
            <a:r>
              <a:rPr lang="en-US" sz="2400" kern="1200" dirty="0">
                <a:solidFill>
                  <a:prstClr val="black"/>
                </a:solidFill>
                <a:latin typeface="Calibri" panose="020F0502020204030204"/>
              </a:rPr>
              <a:t>     Thread-Aware </a:t>
            </a:r>
            <a:r>
              <a:rPr lang="en-US" sz="2400" kern="1200" dirty="0">
                <a:solidFill>
                  <a:srgbClr val="C00000"/>
                </a:solidFill>
                <a:latin typeface="Calibri" panose="020F0502020204030204"/>
              </a:rPr>
              <a:t>Dynamic RRIP</a:t>
            </a:r>
            <a:r>
              <a:rPr lang="en-US" sz="2400" kern="1200" dirty="0">
                <a:solidFill>
                  <a:prstClr val="black"/>
                </a:solidFill>
                <a:latin typeface="Calibri" panose="020F0502020204030204"/>
              </a:rPr>
              <a:t>(SRRIP + BRRIP, multicore)</a:t>
            </a:r>
          </a:p>
        </p:txBody>
      </p:sp>
      <p:sp>
        <p:nvSpPr>
          <p:cNvPr id="7" name="TextBox 6">
            <a:extLst>
              <a:ext uri="{FF2B5EF4-FFF2-40B4-BE49-F238E27FC236}">
                <a16:creationId xmlns:a16="http://schemas.microsoft.com/office/drawing/2014/main" id="{A3B1480D-160D-4BF7-BACB-AD59D2282393}"/>
              </a:ext>
            </a:extLst>
          </p:cNvPr>
          <p:cNvSpPr txBox="1"/>
          <p:nvPr/>
        </p:nvSpPr>
        <p:spPr>
          <a:xfrm>
            <a:off x="159966" y="1073774"/>
            <a:ext cx="3890753" cy="1200329"/>
          </a:xfrm>
          <a:prstGeom prst="rect">
            <a:avLst/>
          </a:prstGeom>
          <a:noFill/>
        </p:spPr>
        <p:txBody>
          <a:bodyPr wrap="square" rtlCol="0">
            <a:spAutoFit/>
          </a:bodyPr>
          <a:lstStyle/>
          <a:p>
            <a:pPr defTabSz="685800">
              <a:buClrTx/>
            </a:pPr>
            <a:endParaRPr lang="en-US" sz="2400" kern="1200" dirty="0">
              <a:solidFill>
                <a:prstClr val="black"/>
              </a:solidFill>
              <a:latin typeface="Calibri" panose="020F0502020204030204"/>
              <a:ea typeface="+mn-ea"/>
              <a:cs typeface="+mn-cs"/>
            </a:endParaRPr>
          </a:p>
          <a:p>
            <a:pPr defTabSz="685800">
              <a:buClrTx/>
            </a:pPr>
            <a:r>
              <a:rPr lang="en-US" sz="2400" kern="1200" dirty="0">
                <a:solidFill>
                  <a:prstClr val="black"/>
                </a:solidFill>
                <a:latin typeface="Calibri" panose="020F0502020204030204"/>
                <a:ea typeface="+mn-ea"/>
                <a:cs typeface="+mn-cs"/>
              </a:rPr>
              <a:t>Re-reference prediction value (</a:t>
            </a:r>
            <a:r>
              <a:rPr lang="en-US" sz="2400" b="1" kern="1200" dirty="0">
                <a:solidFill>
                  <a:prstClr val="black"/>
                </a:solidFill>
                <a:latin typeface="Calibri" panose="020F0502020204030204"/>
                <a:ea typeface="+mn-ea"/>
                <a:cs typeface="+mn-cs"/>
              </a:rPr>
              <a:t>RRPV</a:t>
            </a:r>
            <a:r>
              <a:rPr lang="en-US" sz="2400" kern="1200" dirty="0">
                <a:solidFill>
                  <a:prstClr val="black"/>
                </a:solidFill>
                <a:latin typeface="Calibri" panose="020F0502020204030204"/>
                <a:ea typeface="+mn-ea"/>
                <a:cs typeface="+mn-cs"/>
              </a:rPr>
              <a:t>)</a:t>
            </a:r>
          </a:p>
        </p:txBody>
      </p:sp>
      <p:sp>
        <p:nvSpPr>
          <p:cNvPr id="8" name="Slide Number Placeholder 7">
            <a:extLst>
              <a:ext uri="{FF2B5EF4-FFF2-40B4-BE49-F238E27FC236}">
                <a16:creationId xmlns:a16="http://schemas.microsoft.com/office/drawing/2014/main" id="{E25AFC75-B852-43F9-94ED-85580D88B92D}"/>
              </a:ext>
            </a:extLst>
          </p:cNvPr>
          <p:cNvSpPr>
            <a:spLocks noGrp="1"/>
          </p:cNvSpPr>
          <p:nvPr>
            <p:ph type="sldNum" sz="quarter" idx="12"/>
          </p:nvPr>
        </p:nvSpPr>
        <p:spPr/>
        <p:txBody>
          <a:bodyPr/>
          <a:lstStyle/>
          <a:p>
            <a:pPr defTabSz="685800">
              <a:buClrTx/>
            </a:pPr>
            <a:fld id="{D474BF9E-42EA-4CA6-944E-29CDC25D6C11}" type="slidenum">
              <a:rPr lang="en-US" kern="1200">
                <a:solidFill>
                  <a:prstClr val="black">
                    <a:tint val="75000"/>
                  </a:prstClr>
                </a:solidFill>
                <a:latin typeface="Calibri" panose="020F0502020204030204"/>
                <a:ea typeface="+mn-ea"/>
                <a:cs typeface="+mn-cs"/>
              </a:rPr>
              <a:pPr defTabSz="685800">
                <a:buClrTx/>
              </a:pPr>
              <a:t>1</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1880488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pic>
        <p:nvPicPr>
          <p:cNvPr id="4" name="Picture 3">
            <a:extLst>
              <a:ext uri="{FF2B5EF4-FFF2-40B4-BE49-F238E27FC236}">
                <a16:creationId xmlns:a16="http://schemas.microsoft.com/office/drawing/2014/main" id="{1E5E64BE-1E95-4236-8518-50A578AB2B86}"/>
              </a:ext>
            </a:extLst>
          </p:cNvPr>
          <p:cNvPicPr>
            <a:picLocks noChangeAspect="1"/>
          </p:cNvPicPr>
          <p:nvPr/>
        </p:nvPicPr>
        <p:blipFill>
          <a:blip r:embed="rId3"/>
          <a:stretch>
            <a:fillRect/>
          </a:stretch>
        </p:blipFill>
        <p:spPr>
          <a:xfrm>
            <a:off x="617220" y="1153620"/>
            <a:ext cx="7909560" cy="3954780"/>
          </a:xfrm>
          <a:prstGeom prst="rect">
            <a:avLst/>
          </a:prstGeom>
        </p:spPr>
      </p:pic>
      <p:sp>
        <p:nvSpPr>
          <p:cNvPr id="46" name="Google Shape;46;p8"/>
          <p:cNvSpPr txBox="1">
            <a:spLocks noGrp="1"/>
          </p:cNvSpPr>
          <p:nvPr>
            <p:ph type="title"/>
          </p:nvPr>
        </p:nvSpPr>
        <p:spPr>
          <a:xfrm>
            <a:off x="311699" y="19058"/>
            <a:ext cx="7773522" cy="100763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sz="3200" dirty="0">
                <a:solidFill>
                  <a:schemeClr val="dk1"/>
                </a:solidFill>
              </a:rPr>
              <a:t>Performance degradation for low DRAM bandwidth [</a:t>
            </a:r>
            <a:r>
              <a:rPr lang="en" sz="3200" b="1" dirty="0">
                <a:solidFill>
                  <a:schemeClr val="dk1"/>
                </a:solidFill>
              </a:rPr>
              <a:t>Client-server</a:t>
            </a:r>
            <a:r>
              <a:rPr lang="en" sz="3200" dirty="0">
                <a:solidFill>
                  <a:schemeClr val="dk1"/>
                </a:solidFill>
              </a:rPr>
              <a:t>]</a:t>
            </a:r>
            <a:endParaRPr sz="3200" dirty="0">
              <a:solidFill>
                <a:schemeClr val="dk1"/>
              </a:solidFill>
            </a:endParaRPr>
          </a:p>
        </p:txBody>
      </p:sp>
      <p:sp>
        <p:nvSpPr>
          <p:cNvPr id="47" name="Google Shape;47;p8"/>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10</a:t>
            </a:fld>
            <a:endParaRPr/>
          </a:p>
        </p:txBody>
      </p:sp>
      <p:sp>
        <p:nvSpPr>
          <p:cNvPr id="49" name="Google Shape;49;p8"/>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8" name="TextBox 7">
            <a:extLst>
              <a:ext uri="{FF2B5EF4-FFF2-40B4-BE49-F238E27FC236}">
                <a16:creationId xmlns:a16="http://schemas.microsoft.com/office/drawing/2014/main" id="{2EE9E9F4-FC95-47CE-B850-C2212BEEDEF8}"/>
              </a:ext>
            </a:extLst>
          </p:cNvPr>
          <p:cNvSpPr txBox="1"/>
          <p:nvPr/>
        </p:nvSpPr>
        <p:spPr>
          <a:xfrm>
            <a:off x="1285348" y="1385682"/>
            <a:ext cx="1722673" cy="27699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200" b="1" dirty="0"/>
              <a:t>Baseline: 6400 MT/s</a:t>
            </a:r>
          </a:p>
        </p:txBody>
      </p:sp>
    </p:spTree>
    <p:extLst>
      <p:ext uri="{BB962C8B-B14F-4D97-AF65-F5344CB8AC3E}">
        <p14:creationId xmlns:p14="http://schemas.microsoft.com/office/powerpoint/2010/main" val="38115299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59"/>
          <p:cNvSpPr txBox="1">
            <a:spLocks noGrp="1"/>
          </p:cNvSpPr>
          <p:nvPr>
            <p:ph type="ctrTitle" idx="2"/>
          </p:nvPr>
        </p:nvSpPr>
        <p:spPr>
          <a:xfrm>
            <a:off x="311700" y="423575"/>
            <a:ext cx="8520600" cy="4326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5200"/>
              <a:buNone/>
            </a:pPr>
            <a:r>
              <a:rPr lang="en" sz="2400">
                <a:solidFill>
                  <a:schemeClr val="dk1"/>
                </a:solidFill>
              </a:rPr>
              <a:t>CASPER @ IIT Bombay</a:t>
            </a:r>
            <a:endParaRPr sz="2400">
              <a:solidFill>
                <a:schemeClr val="dk1"/>
              </a:solidFill>
            </a:endParaRPr>
          </a:p>
          <a:p>
            <a:pPr marL="0" lvl="0" indent="0" algn="ctr" rtl="0">
              <a:lnSpc>
                <a:spcPct val="100000"/>
              </a:lnSpc>
              <a:spcBef>
                <a:spcPts val="0"/>
              </a:spcBef>
              <a:spcAft>
                <a:spcPts val="0"/>
              </a:spcAft>
              <a:buSzPts val="5200"/>
              <a:buNone/>
            </a:pPr>
            <a:br>
              <a:rPr lang="en" sz="5400" b="1"/>
            </a:br>
            <a:r>
              <a:rPr lang="en" sz="5400" b="1"/>
              <a:t>RnD Weekly Discussion</a:t>
            </a:r>
            <a:endParaRPr sz="2400"/>
          </a:p>
          <a:p>
            <a:pPr marL="0" lvl="0" indent="0" algn="ctr" rtl="0">
              <a:lnSpc>
                <a:spcPct val="100000"/>
              </a:lnSpc>
              <a:spcBef>
                <a:spcPts val="0"/>
              </a:spcBef>
              <a:spcAft>
                <a:spcPts val="0"/>
              </a:spcAft>
              <a:buSzPts val="5200"/>
              <a:buNone/>
            </a:pPr>
            <a:r>
              <a:rPr lang="en" sz="2400"/>
              <a:t>Week of 17th August, 2021</a:t>
            </a:r>
            <a:endParaRPr sz="2400"/>
          </a:p>
          <a:p>
            <a:pPr marL="0" lvl="0" indent="0" algn="ctr" rtl="0">
              <a:lnSpc>
                <a:spcPct val="100000"/>
              </a:lnSpc>
              <a:spcBef>
                <a:spcPts val="0"/>
              </a:spcBef>
              <a:spcAft>
                <a:spcPts val="0"/>
              </a:spcAft>
              <a:buSzPts val="5200"/>
              <a:buNone/>
            </a:pPr>
            <a:endParaRPr sz="2400"/>
          </a:p>
          <a:p>
            <a:pPr marL="0" lvl="0" indent="0" algn="ctr" rtl="0">
              <a:lnSpc>
                <a:spcPct val="100000"/>
              </a:lnSpc>
              <a:spcBef>
                <a:spcPts val="0"/>
              </a:spcBef>
              <a:spcAft>
                <a:spcPts val="0"/>
              </a:spcAft>
              <a:buSzPts val="5200"/>
              <a:buNone/>
            </a:pPr>
            <a:r>
              <a:rPr lang="en" sz="2400">
                <a:solidFill>
                  <a:srgbClr val="000000"/>
                </a:solidFill>
              </a:rPr>
              <a:t>Sumon Nath</a:t>
            </a:r>
            <a:br>
              <a:rPr lang="en" sz="2400">
                <a:solidFill>
                  <a:srgbClr val="000000"/>
                </a:solidFill>
              </a:rPr>
            </a:br>
            <a:r>
              <a:rPr lang="en" sz="1500">
                <a:solidFill>
                  <a:srgbClr val="000000"/>
                </a:solidFill>
                <a:latin typeface="Courier Prime"/>
                <a:ea typeface="Courier Prime"/>
                <a:cs typeface="Courier Prime"/>
                <a:sym typeface="Courier Prime"/>
              </a:rPr>
              <a:t>sumon@cse.iitb.ac.in</a:t>
            </a:r>
            <a:endParaRPr sz="900">
              <a:solidFill>
                <a:srgbClr val="000000"/>
              </a:solidFill>
              <a:latin typeface="Courier Prime"/>
              <a:ea typeface="Courier Prime"/>
              <a:cs typeface="Courier Prime"/>
              <a:sym typeface="Courier Prime"/>
            </a:endParaRPr>
          </a:p>
        </p:txBody>
      </p:sp>
      <p:sp>
        <p:nvSpPr>
          <p:cNvPr id="454" name="Google Shape;454;p5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800"/>
              <a:buNone/>
            </a:pPr>
            <a:fld id="{00000000-1234-1234-1234-123412341234}" type="slidenum">
              <a:rPr lang="en" sz="1800">
                <a:solidFill>
                  <a:srgbClr val="B22222"/>
                </a:solidFill>
                <a:latin typeface="Arial"/>
                <a:ea typeface="Arial"/>
                <a:cs typeface="Arial"/>
                <a:sym typeface="Arial"/>
              </a:rPr>
              <a:t>100</a:t>
            </a:fld>
            <a:endParaRPr sz="1800">
              <a:solidFill>
                <a:srgbClr val="B22222"/>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60"/>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a:solidFill>
                  <a:schemeClr val="dk1"/>
                </a:solidFill>
              </a:rPr>
              <a:t>Work done</a:t>
            </a:r>
            <a:endParaRPr>
              <a:solidFill>
                <a:schemeClr val="dk1"/>
              </a:solidFill>
            </a:endParaRPr>
          </a:p>
        </p:txBody>
      </p:sp>
      <p:sp>
        <p:nvSpPr>
          <p:cNvPr id="460" name="Google Shape;460;p60"/>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101</a:t>
            </a:fld>
            <a:endParaRPr/>
          </a:p>
        </p:txBody>
      </p:sp>
      <p:sp>
        <p:nvSpPr>
          <p:cNvPr id="461" name="Google Shape;461;p60"/>
          <p:cNvSpPr txBox="1"/>
          <p:nvPr/>
        </p:nvSpPr>
        <p:spPr>
          <a:xfrm>
            <a:off x="311700" y="1288324"/>
            <a:ext cx="8390700" cy="33501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chemeClr val="dk1"/>
              </a:buClr>
              <a:buSzPts val="2000"/>
              <a:buFont typeface="Cambria"/>
              <a:buChar char="●"/>
            </a:pPr>
            <a:r>
              <a:rPr lang="en" sz="2000">
                <a:solidFill>
                  <a:schemeClr val="dk1"/>
                </a:solidFill>
                <a:latin typeface="Cambria"/>
                <a:ea typeface="Cambria"/>
                <a:cs typeface="Cambria"/>
                <a:sym typeface="Cambria"/>
              </a:rPr>
              <a:t>Discussion with Pratik regarding RFO, store queue.</a:t>
            </a:r>
            <a:endParaRPr sz="2000">
              <a:solidFill>
                <a:schemeClr val="dk1"/>
              </a:solidFill>
              <a:latin typeface="Cambria"/>
              <a:ea typeface="Cambria"/>
              <a:cs typeface="Cambria"/>
              <a:sym typeface="Cambria"/>
            </a:endParaRPr>
          </a:p>
          <a:p>
            <a:pPr marL="457200" lvl="0" indent="-355600" algn="l" rtl="0">
              <a:lnSpc>
                <a:spcPct val="115000"/>
              </a:lnSpc>
              <a:spcBef>
                <a:spcPts val="0"/>
              </a:spcBef>
              <a:spcAft>
                <a:spcPts val="0"/>
              </a:spcAft>
              <a:buClr>
                <a:schemeClr val="dk1"/>
              </a:buClr>
              <a:buSzPts val="2000"/>
              <a:buFont typeface="Cambria"/>
              <a:buChar char="●"/>
            </a:pPr>
            <a:r>
              <a:rPr lang="en" sz="2000">
                <a:solidFill>
                  <a:schemeClr val="dk1"/>
                </a:solidFill>
                <a:latin typeface="Cambria"/>
                <a:ea typeface="Cambria"/>
                <a:cs typeface="Cambria"/>
                <a:sym typeface="Cambria"/>
              </a:rPr>
              <a:t>Went through the remaining part of cache.cc</a:t>
            </a:r>
            <a:endParaRPr sz="2000">
              <a:solidFill>
                <a:schemeClr val="dk1"/>
              </a:solidFill>
              <a:latin typeface="Cambria"/>
              <a:ea typeface="Cambria"/>
              <a:cs typeface="Cambria"/>
              <a:sym typeface="Cambria"/>
            </a:endParaRPr>
          </a:p>
          <a:p>
            <a:pPr marL="457200" lvl="0" indent="-355600" algn="l" rtl="0">
              <a:lnSpc>
                <a:spcPct val="115000"/>
              </a:lnSpc>
              <a:spcBef>
                <a:spcPts val="0"/>
              </a:spcBef>
              <a:spcAft>
                <a:spcPts val="0"/>
              </a:spcAft>
              <a:buClr>
                <a:schemeClr val="dk1"/>
              </a:buClr>
              <a:buSzPts val="2000"/>
              <a:buFont typeface="Cambria"/>
              <a:buChar char="●"/>
            </a:pPr>
            <a:r>
              <a:rPr lang="en" sz="2000">
                <a:solidFill>
                  <a:schemeClr val="dk1"/>
                </a:solidFill>
                <a:latin typeface="Cambria"/>
                <a:ea typeface="Cambria"/>
                <a:cs typeface="Cambria"/>
                <a:sym typeface="Cambria"/>
              </a:rPr>
              <a:t>Made flowchart of handle_writeback</a:t>
            </a:r>
            <a:endParaRPr sz="2000">
              <a:solidFill>
                <a:schemeClr val="dk1"/>
              </a:solidFill>
              <a:latin typeface="Cambria"/>
              <a:ea typeface="Cambria"/>
              <a:cs typeface="Cambria"/>
              <a:sym typeface="Cambria"/>
            </a:endParaRPr>
          </a:p>
        </p:txBody>
      </p:sp>
      <p:sp>
        <p:nvSpPr>
          <p:cNvPr id="462" name="Google Shape;462;p60"/>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1">
                                            <p:txEl>
                                              <p:pRg st="0" end="0"/>
                                            </p:txEl>
                                          </p:spTgt>
                                        </p:tgtEl>
                                        <p:attrNameLst>
                                          <p:attrName>style.visibility</p:attrName>
                                        </p:attrNameLst>
                                      </p:cBhvr>
                                      <p:to>
                                        <p:strVal val="visible"/>
                                      </p:to>
                                    </p:set>
                                    <p:animEffect transition="in" filter="fade">
                                      <p:cBhvr>
                                        <p:cTn id="7" dur="1000"/>
                                        <p:tgtEl>
                                          <p:spTgt spid="46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1">
                                            <p:txEl>
                                              <p:pRg st="1" end="1"/>
                                            </p:txEl>
                                          </p:spTgt>
                                        </p:tgtEl>
                                        <p:attrNameLst>
                                          <p:attrName>style.visibility</p:attrName>
                                        </p:attrNameLst>
                                      </p:cBhvr>
                                      <p:to>
                                        <p:strVal val="visible"/>
                                      </p:to>
                                    </p:set>
                                    <p:animEffect transition="in" filter="fade">
                                      <p:cBhvr>
                                        <p:cTn id="12" dur="1000"/>
                                        <p:tgtEl>
                                          <p:spTgt spid="46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1">
                                            <p:txEl>
                                              <p:pRg st="2" end="2"/>
                                            </p:txEl>
                                          </p:spTgt>
                                        </p:tgtEl>
                                        <p:attrNameLst>
                                          <p:attrName>style.visibility</p:attrName>
                                        </p:attrNameLst>
                                      </p:cBhvr>
                                      <p:to>
                                        <p:strVal val="visible"/>
                                      </p:to>
                                    </p:set>
                                    <p:animEffect transition="in" filter="fade">
                                      <p:cBhvr>
                                        <p:cTn id="17" dur="1000"/>
                                        <p:tgtEl>
                                          <p:spTgt spid="46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pic>
        <p:nvPicPr>
          <p:cNvPr id="467" name="Google Shape;467;p61"/>
          <p:cNvPicPr preferRelativeResize="0"/>
          <p:nvPr/>
        </p:nvPicPr>
        <p:blipFill>
          <a:blip r:embed="rId3">
            <a:alphaModFix/>
          </a:blip>
          <a:stretch>
            <a:fillRect/>
          </a:stretch>
        </p:blipFill>
        <p:spPr>
          <a:xfrm>
            <a:off x="1161425" y="1141400"/>
            <a:ext cx="6591676" cy="3967000"/>
          </a:xfrm>
          <a:prstGeom prst="rect">
            <a:avLst/>
          </a:prstGeom>
          <a:noFill/>
          <a:ln>
            <a:noFill/>
          </a:ln>
        </p:spPr>
      </p:pic>
      <p:sp>
        <p:nvSpPr>
          <p:cNvPr id="468" name="Google Shape;468;p61"/>
          <p:cNvSpPr txBox="1">
            <a:spLocks noGrp="1"/>
          </p:cNvSpPr>
          <p:nvPr>
            <p:ph type="title"/>
          </p:nvPr>
        </p:nvSpPr>
        <p:spPr>
          <a:xfrm>
            <a:off x="311700" y="43712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Flow of handle_writeback()</a:t>
            </a:r>
            <a:endParaRPr>
              <a:solidFill>
                <a:schemeClr val="dk1"/>
              </a:solidFill>
            </a:endParaRPr>
          </a:p>
        </p:txBody>
      </p:sp>
      <p:sp>
        <p:nvSpPr>
          <p:cNvPr id="469" name="Google Shape;469;p61"/>
          <p:cNvSpPr txBox="1">
            <a:spLocks noGrp="1"/>
          </p:cNvSpPr>
          <p:nvPr>
            <p:ph type="sldNum" idx="12"/>
          </p:nvPr>
        </p:nvSpPr>
        <p:spPr>
          <a:xfrm>
            <a:off x="8462728" y="4714800"/>
            <a:ext cx="6441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102</a:t>
            </a:fld>
            <a:endParaRPr/>
          </a:p>
        </p:txBody>
      </p:sp>
      <p:sp>
        <p:nvSpPr>
          <p:cNvPr id="470" name="Google Shape;470;p61"/>
          <p:cNvSpPr txBox="1"/>
          <p:nvPr/>
        </p:nvSpPr>
        <p:spPr>
          <a:xfrm>
            <a:off x="6755050" y="4549750"/>
            <a:ext cx="2077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mbria"/>
                <a:ea typeface="Cambria"/>
                <a:cs typeface="Cambria"/>
                <a:sym typeface="Cambria"/>
              </a:rPr>
              <a:t>Fig. 1 handle_writeback</a:t>
            </a:r>
            <a:endParaRPr>
              <a:latin typeface="Cambria"/>
              <a:ea typeface="Cambria"/>
              <a:cs typeface="Cambria"/>
              <a:sym typeface="Cambria"/>
            </a:endParaRPr>
          </a:p>
          <a:p>
            <a:pPr marL="0" lvl="0" indent="0" algn="l" rtl="0">
              <a:spcBef>
                <a:spcPts val="0"/>
              </a:spcBef>
              <a:spcAft>
                <a:spcPts val="0"/>
              </a:spcAft>
              <a:buNone/>
            </a:pPr>
            <a:r>
              <a:rPr lang="en">
                <a:latin typeface="Cambria"/>
                <a:ea typeface="Cambria"/>
                <a:cs typeface="Cambria"/>
                <a:sym typeface="Cambria"/>
              </a:rPr>
              <a:t>	flowchart</a:t>
            </a:r>
            <a:endParaRPr>
              <a:latin typeface="Cambria"/>
              <a:ea typeface="Cambria"/>
              <a:cs typeface="Cambria"/>
              <a:sym typeface="Cambria"/>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62"/>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a:solidFill>
                  <a:schemeClr val="dk1"/>
                </a:solidFill>
              </a:rPr>
              <a:t>Questions/Doubts</a:t>
            </a:r>
            <a:endParaRPr>
              <a:solidFill>
                <a:schemeClr val="dk1"/>
              </a:solidFill>
            </a:endParaRPr>
          </a:p>
        </p:txBody>
      </p:sp>
      <p:sp>
        <p:nvSpPr>
          <p:cNvPr id="476" name="Google Shape;476;p62"/>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103</a:t>
            </a:fld>
            <a:endParaRPr/>
          </a:p>
        </p:txBody>
      </p:sp>
      <p:sp>
        <p:nvSpPr>
          <p:cNvPr id="477" name="Google Shape;477;p62"/>
          <p:cNvSpPr txBox="1"/>
          <p:nvPr/>
        </p:nvSpPr>
        <p:spPr>
          <a:xfrm>
            <a:off x="311700" y="1298074"/>
            <a:ext cx="8390700" cy="33405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chemeClr val="dk1"/>
              </a:buClr>
              <a:buSzPts val="2000"/>
              <a:buFont typeface="Cambria"/>
              <a:buChar char="●"/>
            </a:pPr>
            <a:r>
              <a:rPr lang="en" sz="2000">
                <a:solidFill>
                  <a:schemeClr val="dk1"/>
                </a:solidFill>
                <a:latin typeface="Cambria"/>
                <a:ea typeface="Cambria"/>
                <a:cs typeface="Cambria"/>
                <a:sym typeface="Cambria"/>
              </a:rPr>
              <a:t>In hande_writeback, why is there no eviction in case of L1_D?</a:t>
            </a:r>
            <a:endParaRPr sz="2000">
              <a:solidFill>
                <a:schemeClr val="dk1"/>
              </a:solidFill>
              <a:latin typeface="Cambria"/>
              <a:ea typeface="Cambria"/>
              <a:cs typeface="Cambria"/>
              <a:sym typeface="Cambria"/>
            </a:endParaRPr>
          </a:p>
          <a:p>
            <a:pPr marL="457200" lvl="0" indent="0" algn="l" rtl="0">
              <a:lnSpc>
                <a:spcPct val="115000"/>
              </a:lnSpc>
              <a:spcBef>
                <a:spcPts val="0"/>
              </a:spcBef>
              <a:spcAft>
                <a:spcPts val="0"/>
              </a:spcAft>
              <a:buNone/>
            </a:pPr>
            <a:endParaRPr sz="2000">
              <a:solidFill>
                <a:schemeClr val="dk1"/>
              </a:solidFill>
              <a:latin typeface="Cambria"/>
              <a:ea typeface="Cambria"/>
              <a:cs typeface="Cambria"/>
              <a:sym typeface="Cambria"/>
            </a:endParaRPr>
          </a:p>
        </p:txBody>
      </p:sp>
      <p:sp>
        <p:nvSpPr>
          <p:cNvPr id="478" name="Google Shape;478;p62"/>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7">
                                            <p:txEl>
                                              <p:pRg st="0" end="0"/>
                                            </p:txEl>
                                          </p:spTgt>
                                        </p:tgtEl>
                                        <p:attrNameLst>
                                          <p:attrName>style.visibility</p:attrName>
                                        </p:attrNameLst>
                                      </p:cBhvr>
                                      <p:to>
                                        <p:strVal val="visible"/>
                                      </p:to>
                                    </p:set>
                                    <p:animEffect transition="in" filter="fade">
                                      <p:cBhvr>
                                        <p:cTn id="7" dur="1000"/>
                                        <p:tgtEl>
                                          <p:spTgt spid="47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7">
                                            <p:txEl>
                                              <p:pRg st="1" end="1"/>
                                            </p:txEl>
                                          </p:spTgt>
                                        </p:tgtEl>
                                        <p:attrNameLst>
                                          <p:attrName>style.visibility</p:attrName>
                                        </p:attrNameLst>
                                      </p:cBhvr>
                                      <p:to>
                                        <p:strVal val="visible"/>
                                      </p:to>
                                    </p:set>
                                    <p:animEffect transition="in" filter="fade">
                                      <p:cBhvr>
                                        <p:cTn id="12" dur="1000"/>
                                        <p:tgtEl>
                                          <p:spTgt spid="47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63"/>
          <p:cNvSpPr txBox="1">
            <a:spLocks noGrp="1"/>
          </p:cNvSpPr>
          <p:nvPr>
            <p:ph type="ctrTitle" idx="2"/>
          </p:nvPr>
        </p:nvSpPr>
        <p:spPr>
          <a:xfrm>
            <a:off x="311700" y="423575"/>
            <a:ext cx="8520600" cy="4326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5200"/>
              <a:buNone/>
            </a:pPr>
            <a:r>
              <a:rPr lang="en" sz="2400">
                <a:solidFill>
                  <a:schemeClr val="dk1"/>
                </a:solidFill>
              </a:rPr>
              <a:t>CASPER @ IIT Bombay</a:t>
            </a:r>
            <a:endParaRPr sz="2400">
              <a:solidFill>
                <a:schemeClr val="dk1"/>
              </a:solidFill>
            </a:endParaRPr>
          </a:p>
          <a:p>
            <a:pPr marL="0" lvl="0" indent="0" algn="ctr" rtl="0">
              <a:lnSpc>
                <a:spcPct val="100000"/>
              </a:lnSpc>
              <a:spcBef>
                <a:spcPts val="0"/>
              </a:spcBef>
              <a:spcAft>
                <a:spcPts val="0"/>
              </a:spcAft>
              <a:buSzPts val="5200"/>
              <a:buNone/>
            </a:pPr>
            <a:br>
              <a:rPr lang="en" sz="5400" b="1"/>
            </a:br>
            <a:r>
              <a:rPr lang="en" sz="5400" b="1"/>
              <a:t>RnD Weekly Discussion</a:t>
            </a:r>
            <a:endParaRPr sz="2400"/>
          </a:p>
          <a:p>
            <a:pPr marL="0" lvl="0" indent="0" algn="ctr" rtl="0">
              <a:lnSpc>
                <a:spcPct val="100000"/>
              </a:lnSpc>
              <a:spcBef>
                <a:spcPts val="0"/>
              </a:spcBef>
              <a:spcAft>
                <a:spcPts val="0"/>
              </a:spcAft>
              <a:buSzPts val="5200"/>
              <a:buNone/>
            </a:pPr>
            <a:r>
              <a:rPr lang="en" sz="2400"/>
              <a:t>Week of 10th August, 2021</a:t>
            </a:r>
            <a:endParaRPr sz="2400"/>
          </a:p>
          <a:p>
            <a:pPr marL="0" lvl="0" indent="0" algn="ctr" rtl="0">
              <a:lnSpc>
                <a:spcPct val="100000"/>
              </a:lnSpc>
              <a:spcBef>
                <a:spcPts val="0"/>
              </a:spcBef>
              <a:spcAft>
                <a:spcPts val="0"/>
              </a:spcAft>
              <a:buSzPts val="5200"/>
              <a:buNone/>
            </a:pPr>
            <a:endParaRPr sz="2400"/>
          </a:p>
          <a:p>
            <a:pPr marL="0" lvl="0" indent="0" algn="ctr" rtl="0">
              <a:lnSpc>
                <a:spcPct val="100000"/>
              </a:lnSpc>
              <a:spcBef>
                <a:spcPts val="0"/>
              </a:spcBef>
              <a:spcAft>
                <a:spcPts val="0"/>
              </a:spcAft>
              <a:buSzPts val="5200"/>
              <a:buNone/>
            </a:pPr>
            <a:r>
              <a:rPr lang="en" sz="2400">
                <a:solidFill>
                  <a:srgbClr val="000000"/>
                </a:solidFill>
              </a:rPr>
              <a:t>Sumon Nath</a:t>
            </a:r>
            <a:br>
              <a:rPr lang="en" sz="2400">
                <a:solidFill>
                  <a:srgbClr val="000000"/>
                </a:solidFill>
              </a:rPr>
            </a:br>
            <a:r>
              <a:rPr lang="en" sz="1500">
                <a:solidFill>
                  <a:srgbClr val="000000"/>
                </a:solidFill>
                <a:latin typeface="Courier Prime"/>
                <a:ea typeface="Courier Prime"/>
                <a:cs typeface="Courier Prime"/>
                <a:sym typeface="Courier Prime"/>
              </a:rPr>
              <a:t>sumon@cse.iitb.ac.in</a:t>
            </a:r>
            <a:endParaRPr sz="900">
              <a:solidFill>
                <a:srgbClr val="000000"/>
              </a:solidFill>
              <a:latin typeface="Courier Prime"/>
              <a:ea typeface="Courier Prime"/>
              <a:cs typeface="Courier Prime"/>
              <a:sym typeface="Courier Prime"/>
            </a:endParaRPr>
          </a:p>
        </p:txBody>
      </p:sp>
      <p:sp>
        <p:nvSpPr>
          <p:cNvPr id="484" name="Google Shape;484;p6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800"/>
              <a:buNone/>
            </a:pPr>
            <a:fld id="{00000000-1234-1234-1234-123412341234}" type="slidenum">
              <a:rPr lang="en" sz="1800">
                <a:solidFill>
                  <a:srgbClr val="B22222"/>
                </a:solidFill>
                <a:latin typeface="Arial"/>
                <a:ea typeface="Arial"/>
                <a:cs typeface="Arial"/>
                <a:sym typeface="Arial"/>
              </a:rPr>
              <a:t>104</a:t>
            </a:fld>
            <a:endParaRPr sz="1800">
              <a:solidFill>
                <a:srgbClr val="B22222"/>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64"/>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a:solidFill>
                  <a:schemeClr val="dk1"/>
                </a:solidFill>
              </a:rPr>
              <a:t>Work done/Week Summary</a:t>
            </a:r>
            <a:endParaRPr>
              <a:solidFill>
                <a:schemeClr val="dk1"/>
              </a:solidFill>
            </a:endParaRPr>
          </a:p>
        </p:txBody>
      </p:sp>
      <p:sp>
        <p:nvSpPr>
          <p:cNvPr id="490" name="Google Shape;490;p64"/>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105</a:t>
            </a:fld>
            <a:endParaRPr/>
          </a:p>
        </p:txBody>
      </p:sp>
      <p:sp>
        <p:nvSpPr>
          <p:cNvPr id="491" name="Google Shape;491;p64"/>
          <p:cNvSpPr txBox="1"/>
          <p:nvPr/>
        </p:nvSpPr>
        <p:spPr>
          <a:xfrm>
            <a:off x="311700" y="1098250"/>
            <a:ext cx="8390700" cy="35403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chemeClr val="dk1"/>
              </a:buClr>
              <a:buSzPts val="2000"/>
              <a:buFont typeface="Cambria"/>
              <a:buChar char="●"/>
            </a:pPr>
            <a:r>
              <a:rPr lang="en" sz="2000">
                <a:solidFill>
                  <a:schemeClr val="dk1"/>
                </a:solidFill>
                <a:latin typeface="Cambria"/>
                <a:ea typeface="Cambria"/>
                <a:cs typeface="Cambria"/>
                <a:sym typeface="Cambria"/>
              </a:rPr>
              <a:t>Read the code that handles cache operations  in the Champsim simulator.</a:t>
            </a:r>
            <a:endParaRPr sz="2000">
              <a:solidFill>
                <a:schemeClr val="dk1"/>
              </a:solidFill>
              <a:latin typeface="Cambria"/>
              <a:ea typeface="Cambria"/>
              <a:cs typeface="Cambria"/>
              <a:sym typeface="Cambria"/>
            </a:endParaRPr>
          </a:p>
          <a:p>
            <a:pPr marL="457200" lvl="0" indent="-355600" algn="l" rtl="0">
              <a:lnSpc>
                <a:spcPct val="115000"/>
              </a:lnSpc>
              <a:spcBef>
                <a:spcPts val="0"/>
              </a:spcBef>
              <a:spcAft>
                <a:spcPts val="0"/>
              </a:spcAft>
              <a:buClr>
                <a:schemeClr val="dk1"/>
              </a:buClr>
              <a:buSzPts val="2000"/>
              <a:buFont typeface="Cambria"/>
              <a:buChar char="●"/>
            </a:pPr>
            <a:r>
              <a:rPr lang="en" sz="2000">
                <a:solidFill>
                  <a:schemeClr val="dk1"/>
                </a:solidFill>
                <a:latin typeface="Cambria"/>
                <a:ea typeface="Cambria"/>
                <a:cs typeface="Cambria"/>
                <a:sym typeface="Cambria"/>
              </a:rPr>
              <a:t>Made flow diagrams of functions which handles reads and fills in cache.</a:t>
            </a:r>
            <a:endParaRPr sz="2000">
              <a:solidFill>
                <a:schemeClr val="dk1"/>
              </a:solidFill>
              <a:latin typeface="Cambria"/>
              <a:ea typeface="Cambria"/>
              <a:cs typeface="Cambria"/>
              <a:sym typeface="Cambria"/>
            </a:endParaRPr>
          </a:p>
        </p:txBody>
      </p:sp>
      <p:sp>
        <p:nvSpPr>
          <p:cNvPr id="492" name="Google Shape;492;p64"/>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1">
                                            <p:txEl>
                                              <p:pRg st="0" end="0"/>
                                            </p:txEl>
                                          </p:spTgt>
                                        </p:tgtEl>
                                        <p:attrNameLst>
                                          <p:attrName>style.visibility</p:attrName>
                                        </p:attrNameLst>
                                      </p:cBhvr>
                                      <p:to>
                                        <p:strVal val="visible"/>
                                      </p:to>
                                    </p:set>
                                    <p:animEffect transition="in" filter="fade">
                                      <p:cBhvr>
                                        <p:cTn id="7" dur="1000"/>
                                        <p:tgtEl>
                                          <p:spTgt spid="4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1">
                                            <p:txEl>
                                              <p:pRg st="1" end="1"/>
                                            </p:txEl>
                                          </p:spTgt>
                                        </p:tgtEl>
                                        <p:attrNameLst>
                                          <p:attrName>style.visibility</p:attrName>
                                        </p:attrNameLst>
                                      </p:cBhvr>
                                      <p:to>
                                        <p:strVal val="visible"/>
                                      </p:to>
                                    </p:set>
                                    <p:animEffect transition="in" filter="fade">
                                      <p:cBhvr>
                                        <p:cTn id="12" dur="1000"/>
                                        <p:tgtEl>
                                          <p:spTgt spid="49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65"/>
          <p:cNvSpPr txBox="1">
            <a:spLocks noGrp="1"/>
          </p:cNvSpPr>
          <p:nvPr>
            <p:ph type="title"/>
          </p:nvPr>
        </p:nvSpPr>
        <p:spPr>
          <a:xfrm>
            <a:off x="311700" y="43712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Flow of handle_read()</a:t>
            </a:r>
            <a:endParaRPr>
              <a:solidFill>
                <a:schemeClr val="dk1"/>
              </a:solidFill>
            </a:endParaRPr>
          </a:p>
        </p:txBody>
      </p:sp>
      <p:sp>
        <p:nvSpPr>
          <p:cNvPr id="498" name="Google Shape;498;p65"/>
          <p:cNvSpPr txBox="1">
            <a:spLocks noGrp="1"/>
          </p:cNvSpPr>
          <p:nvPr>
            <p:ph type="sldNum" idx="12"/>
          </p:nvPr>
        </p:nvSpPr>
        <p:spPr>
          <a:xfrm>
            <a:off x="8462728" y="4714800"/>
            <a:ext cx="6441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106</a:t>
            </a:fld>
            <a:endParaRPr/>
          </a:p>
        </p:txBody>
      </p:sp>
      <p:pic>
        <p:nvPicPr>
          <p:cNvPr id="499" name="Google Shape;499;p65"/>
          <p:cNvPicPr preferRelativeResize="0"/>
          <p:nvPr/>
        </p:nvPicPr>
        <p:blipFill>
          <a:blip r:embed="rId3">
            <a:alphaModFix/>
          </a:blip>
          <a:stretch>
            <a:fillRect/>
          </a:stretch>
        </p:blipFill>
        <p:spPr>
          <a:xfrm>
            <a:off x="959285" y="1135375"/>
            <a:ext cx="6631765" cy="3973025"/>
          </a:xfrm>
          <a:prstGeom prst="rect">
            <a:avLst/>
          </a:prstGeom>
          <a:noFill/>
          <a:ln>
            <a:noFill/>
          </a:ln>
        </p:spPr>
      </p:pic>
      <p:sp>
        <p:nvSpPr>
          <p:cNvPr id="500" name="Google Shape;500;p65"/>
          <p:cNvSpPr txBox="1"/>
          <p:nvPr/>
        </p:nvSpPr>
        <p:spPr>
          <a:xfrm>
            <a:off x="6755050" y="4549750"/>
            <a:ext cx="1822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mbria"/>
                <a:ea typeface="Cambria"/>
                <a:cs typeface="Cambria"/>
                <a:sym typeface="Cambria"/>
              </a:rPr>
              <a:t>Fig. 1 handle_read</a:t>
            </a:r>
            <a:endParaRPr>
              <a:latin typeface="Cambria"/>
              <a:ea typeface="Cambria"/>
              <a:cs typeface="Cambria"/>
              <a:sym typeface="Cambria"/>
            </a:endParaRPr>
          </a:p>
          <a:p>
            <a:pPr marL="0" lvl="0" indent="0" algn="l" rtl="0">
              <a:spcBef>
                <a:spcPts val="0"/>
              </a:spcBef>
              <a:spcAft>
                <a:spcPts val="0"/>
              </a:spcAft>
              <a:buNone/>
            </a:pPr>
            <a:r>
              <a:rPr lang="en">
                <a:latin typeface="Cambria"/>
                <a:ea typeface="Cambria"/>
                <a:cs typeface="Cambria"/>
                <a:sym typeface="Cambria"/>
              </a:rPr>
              <a:t>	flowchart</a:t>
            </a:r>
            <a:endParaRPr>
              <a:latin typeface="Cambria"/>
              <a:ea typeface="Cambria"/>
              <a:cs typeface="Cambria"/>
              <a:sym typeface="Cambria"/>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66"/>
          <p:cNvSpPr txBox="1">
            <a:spLocks noGrp="1"/>
          </p:cNvSpPr>
          <p:nvPr>
            <p:ph type="title"/>
          </p:nvPr>
        </p:nvSpPr>
        <p:spPr>
          <a:xfrm>
            <a:off x="311700" y="43712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Flow of handle_fill()</a:t>
            </a:r>
            <a:endParaRPr>
              <a:solidFill>
                <a:schemeClr val="dk1"/>
              </a:solidFill>
            </a:endParaRPr>
          </a:p>
        </p:txBody>
      </p:sp>
      <p:sp>
        <p:nvSpPr>
          <p:cNvPr id="506" name="Google Shape;506;p66"/>
          <p:cNvSpPr txBox="1">
            <a:spLocks noGrp="1"/>
          </p:cNvSpPr>
          <p:nvPr>
            <p:ph type="sldNum" idx="12"/>
          </p:nvPr>
        </p:nvSpPr>
        <p:spPr>
          <a:xfrm>
            <a:off x="8462728" y="4714800"/>
            <a:ext cx="6441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107</a:t>
            </a:fld>
            <a:endParaRPr/>
          </a:p>
        </p:txBody>
      </p:sp>
      <p:pic>
        <p:nvPicPr>
          <p:cNvPr id="507" name="Google Shape;507;p66"/>
          <p:cNvPicPr preferRelativeResize="0"/>
          <p:nvPr/>
        </p:nvPicPr>
        <p:blipFill rotWithShape="1">
          <a:blip r:embed="rId3">
            <a:alphaModFix/>
          </a:blip>
          <a:srcRect t="6041"/>
          <a:stretch/>
        </p:blipFill>
        <p:spPr>
          <a:xfrm>
            <a:off x="1628678" y="1181825"/>
            <a:ext cx="5473421" cy="3926576"/>
          </a:xfrm>
          <a:prstGeom prst="rect">
            <a:avLst/>
          </a:prstGeom>
          <a:noFill/>
          <a:ln>
            <a:noFill/>
          </a:ln>
        </p:spPr>
      </p:pic>
      <p:sp>
        <p:nvSpPr>
          <p:cNvPr id="508" name="Google Shape;508;p66"/>
          <p:cNvSpPr txBox="1"/>
          <p:nvPr/>
        </p:nvSpPr>
        <p:spPr>
          <a:xfrm>
            <a:off x="7010100" y="4527900"/>
            <a:ext cx="1822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mbria"/>
                <a:ea typeface="Cambria"/>
                <a:cs typeface="Cambria"/>
                <a:sym typeface="Cambria"/>
              </a:rPr>
              <a:t>Fig. 2 handle_fill</a:t>
            </a:r>
            <a:endParaRPr>
              <a:latin typeface="Cambria"/>
              <a:ea typeface="Cambria"/>
              <a:cs typeface="Cambria"/>
              <a:sym typeface="Cambria"/>
            </a:endParaRPr>
          </a:p>
          <a:p>
            <a:pPr marL="0" lvl="0" indent="0" algn="l" rtl="0">
              <a:spcBef>
                <a:spcPts val="0"/>
              </a:spcBef>
              <a:spcAft>
                <a:spcPts val="0"/>
              </a:spcAft>
              <a:buNone/>
            </a:pPr>
            <a:r>
              <a:rPr lang="en">
                <a:latin typeface="Cambria"/>
                <a:ea typeface="Cambria"/>
                <a:cs typeface="Cambria"/>
                <a:sym typeface="Cambria"/>
              </a:rPr>
              <a:t>	flowchart</a:t>
            </a:r>
            <a:endParaRPr>
              <a:latin typeface="Cambria"/>
              <a:ea typeface="Cambria"/>
              <a:cs typeface="Cambria"/>
              <a:sym typeface="Cambri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311700" y="9577"/>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sz="3200" dirty="0">
                <a:solidFill>
                  <a:schemeClr val="dk1"/>
                </a:solidFill>
              </a:rPr>
              <a:t>Performance degradation for low DRAM bandwidth [</a:t>
            </a:r>
            <a:r>
              <a:rPr lang="en" sz="3200" b="1" dirty="0">
                <a:solidFill>
                  <a:schemeClr val="dk1"/>
                </a:solidFill>
              </a:rPr>
              <a:t>Client-server</a:t>
            </a:r>
            <a:r>
              <a:rPr lang="en" sz="3200" dirty="0">
                <a:solidFill>
                  <a:schemeClr val="dk1"/>
                </a:solidFill>
              </a:rPr>
              <a:t>]</a:t>
            </a:r>
            <a:endParaRPr sz="3200" dirty="0">
              <a:solidFill>
                <a:schemeClr val="dk1"/>
              </a:solidFill>
            </a:endParaRPr>
          </a:p>
        </p:txBody>
      </p:sp>
      <p:sp>
        <p:nvSpPr>
          <p:cNvPr id="47" name="Google Shape;47;p8"/>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11</a:t>
            </a:fld>
            <a:endParaRPr/>
          </a:p>
        </p:txBody>
      </p:sp>
      <p:sp>
        <p:nvSpPr>
          <p:cNvPr id="3" name="TextBox 2">
            <a:extLst>
              <a:ext uri="{FF2B5EF4-FFF2-40B4-BE49-F238E27FC236}">
                <a16:creationId xmlns:a16="http://schemas.microsoft.com/office/drawing/2014/main" id="{1ADD467B-3BA8-497A-9BED-2A5D053C50A9}"/>
              </a:ext>
            </a:extLst>
          </p:cNvPr>
          <p:cNvSpPr txBox="1"/>
          <p:nvPr/>
        </p:nvSpPr>
        <p:spPr>
          <a:xfrm>
            <a:off x="5863737" y="1355551"/>
            <a:ext cx="2921041" cy="2281476"/>
          </a:xfrm>
          <a:prstGeom prst="round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algn="just">
              <a:buFont typeface="Arial" panose="020B0604020202020204" pitchFamily="34" charset="0"/>
              <a:buChar char="•"/>
            </a:pPr>
            <a:r>
              <a:rPr lang="en-US" sz="1600" dirty="0"/>
              <a:t>Prefetcher – </a:t>
            </a:r>
            <a:r>
              <a:rPr lang="en-US" sz="1600" b="1" dirty="0"/>
              <a:t>IPCP</a:t>
            </a:r>
          </a:p>
          <a:p>
            <a:pPr marL="285750" indent="-285750" algn="just">
              <a:buFont typeface="Arial" panose="020B0604020202020204" pitchFamily="34" charset="0"/>
              <a:buChar char="•"/>
            </a:pPr>
            <a:r>
              <a:rPr lang="en-US" sz="1600" dirty="0"/>
              <a:t>Baseline – 6400 MT/s (DRAM bandwidth)</a:t>
            </a:r>
          </a:p>
          <a:p>
            <a:pPr marL="285750" indent="-285750" algn="just">
              <a:buFont typeface="Arial" panose="020B0604020202020204" pitchFamily="34" charset="0"/>
              <a:buChar char="•"/>
            </a:pPr>
            <a:r>
              <a:rPr lang="en-US" sz="1600" i="1" dirty="0"/>
              <a:t>Less performance hit compared to spec benchmarks.</a:t>
            </a:r>
          </a:p>
          <a:p>
            <a:pPr marL="285750" indent="-285750" algn="just">
              <a:buFont typeface="Arial" panose="020B0604020202020204" pitchFamily="34" charset="0"/>
              <a:buChar char="•"/>
            </a:pPr>
            <a:endParaRPr lang="en-US" sz="1600" i="1" dirty="0"/>
          </a:p>
          <a:p>
            <a:pPr marL="285750" indent="-285750" algn="just">
              <a:buFont typeface="Arial" panose="020B0604020202020204" pitchFamily="34" charset="0"/>
              <a:buChar char="•"/>
            </a:pPr>
            <a:endParaRPr lang="en-US" sz="1600" dirty="0"/>
          </a:p>
        </p:txBody>
      </p:sp>
      <p:graphicFrame>
        <p:nvGraphicFramePr>
          <p:cNvPr id="7" name="Chart 6">
            <a:extLst>
              <a:ext uri="{FF2B5EF4-FFF2-40B4-BE49-F238E27FC236}">
                <a16:creationId xmlns:a16="http://schemas.microsoft.com/office/drawing/2014/main" id="{C9C81D30-1A7B-4916-ACDC-C84D094850A8}"/>
              </a:ext>
            </a:extLst>
          </p:cNvPr>
          <p:cNvGraphicFramePr>
            <a:graphicFrameLocks/>
          </p:cNvGraphicFramePr>
          <p:nvPr>
            <p:extLst>
              <p:ext uri="{D42A27DB-BD31-4B8C-83A1-F6EECF244321}">
                <p14:modId xmlns:p14="http://schemas.microsoft.com/office/powerpoint/2010/main" val="2643312856"/>
              </p:ext>
            </p:extLst>
          </p:nvPr>
        </p:nvGraphicFramePr>
        <p:xfrm>
          <a:off x="359222" y="1254035"/>
          <a:ext cx="5196847" cy="374468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00247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473242" y="394107"/>
            <a:ext cx="8311536"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US" sz="3200" dirty="0">
                <a:solidFill>
                  <a:schemeClr val="dk1"/>
                </a:solidFill>
              </a:rPr>
              <a:t>Question</a:t>
            </a:r>
            <a:endParaRPr sz="3200" dirty="0">
              <a:solidFill>
                <a:schemeClr val="dk1"/>
              </a:solidFill>
            </a:endParaRPr>
          </a:p>
        </p:txBody>
      </p:sp>
      <p:sp>
        <p:nvSpPr>
          <p:cNvPr id="47" name="Google Shape;47;p8"/>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12</a:t>
            </a:fld>
            <a:endParaRPr/>
          </a:p>
        </p:txBody>
      </p:sp>
      <p:sp>
        <p:nvSpPr>
          <p:cNvPr id="6" name="Google Shape;48;p8">
            <a:extLst>
              <a:ext uri="{FF2B5EF4-FFF2-40B4-BE49-F238E27FC236}">
                <a16:creationId xmlns:a16="http://schemas.microsoft.com/office/drawing/2014/main" id="{D1AABD85-4EFC-4D11-9D7F-93BE3B961A13}"/>
              </a:ext>
            </a:extLst>
          </p:cNvPr>
          <p:cNvSpPr txBox="1"/>
          <p:nvPr/>
        </p:nvSpPr>
        <p:spPr>
          <a:xfrm>
            <a:off x="311700" y="1356278"/>
            <a:ext cx="8390700" cy="3350100"/>
          </a:xfrm>
          <a:prstGeom prst="rect">
            <a:avLst/>
          </a:prstGeom>
          <a:noFill/>
          <a:ln>
            <a:noFill/>
          </a:ln>
        </p:spPr>
        <p:txBody>
          <a:bodyPr spcFirstLastPara="1" wrap="square" lIns="91425" tIns="91425" rIns="91425" bIns="91425" anchor="t" anchorCtr="0">
            <a:noAutofit/>
          </a:bodyPr>
          <a:lstStyle/>
          <a:p>
            <a:pPr marL="444500" lvl="0" indent="-342900">
              <a:lnSpc>
                <a:spcPct val="115000"/>
              </a:lnSpc>
              <a:buClr>
                <a:schemeClr val="dk1"/>
              </a:buClr>
              <a:buSzPts val="2000"/>
              <a:buFont typeface="Arial" panose="020B0604020202020204" pitchFamily="34" charset="0"/>
              <a:buChar char="•"/>
            </a:pPr>
            <a:r>
              <a:rPr lang="en-US" sz="2400" dirty="0">
                <a:solidFill>
                  <a:schemeClr val="dk1"/>
                </a:solidFill>
                <a:latin typeface="Cambria"/>
                <a:ea typeface="Cambria"/>
                <a:cs typeface="Cambria"/>
                <a:sym typeface="Cambria"/>
              </a:rPr>
              <a:t>What are the factors leading to performance degradation for low dram bandwidth?</a:t>
            </a:r>
          </a:p>
        </p:txBody>
      </p:sp>
    </p:spTree>
    <p:extLst>
      <p:ext uri="{BB962C8B-B14F-4D97-AF65-F5344CB8AC3E}">
        <p14:creationId xmlns:p14="http://schemas.microsoft.com/office/powerpoint/2010/main" val="1564001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909828" y="1999050"/>
            <a:ext cx="7324343"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3600"/>
              <a:buFont typeface="Arial"/>
              <a:buNone/>
            </a:pPr>
            <a:r>
              <a:rPr lang="en" sz="4000" dirty="0">
                <a:solidFill>
                  <a:schemeClr val="dk1"/>
                </a:solidFill>
              </a:rPr>
              <a:t>Impact of replacement policy on prefetcher performance </a:t>
            </a:r>
            <a:endParaRPr sz="4000" dirty="0">
              <a:solidFill>
                <a:schemeClr val="dk1"/>
              </a:solidFill>
            </a:endParaRPr>
          </a:p>
        </p:txBody>
      </p:sp>
      <p:sp>
        <p:nvSpPr>
          <p:cNvPr id="47" name="Google Shape;47;p8"/>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13</a:t>
            </a:fld>
            <a:endParaRPr/>
          </a:p>
        </p:txBody>
      </p:sp>
    </p:spTree>
    <p:extLst>
      <p:ext uri="{BB962C8B-B14F-4D97-AF65-F5344CB8AC3E}">
        <p14:creationId xmlns:p14="http://schemas.microsoft.com/office/powerpoint/2010/main" val="1140618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264178" y="394107"/>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sz="3200" dirty="0">
                <a:solidFill>
                  <a:schemeClr val="dk1"/>
                </a:solidFill>
              </a:rPr>
              <a:t>Performance impact with SRRIP[SPEC CPU ‘17]</a:t>
            </a:r>
            <a:endParaRPr sz="3200" dirty="0">
              <a:solidFill>
                <a:schemeClr val="dk1"/>
              </a:solidFill>
            </a:endParaRPr>
          </a:p>
        </p:txBody>
      </p:sp>
      <p:sp>
        <p:nvSpPr>
          <p:cNvPr id="47" name="Google Shape;47;p8"/>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14</a:t>
            </a:fld>
            <a:endParaRPr/>
          </a:p>
        </p:txBody>
      </p:sp>
      <p:pic>
        <p:nvPicPr>
          <p:cNvPr id="4" name="Picture 3">
            <a:extLst>
              <a:ext uri="{FF2B5EF4-FFF2-40B4-BE49-F238E27FC236}">
                <a16:creationId xmlns:a16="http://schemas.microsoft.com/office/drawing/2014/main" id="{6F8DCD40-76AA-4D2B-A8AC-33C24E0796EF}"/>
              </a:ext>
            </a:extLst>
          </p:cNvPr>
          <p:cNvPicPr>
            <a:picLocks noChangeAspect="1"/>
          </p:cNvPicPr>
          <p:nvPr/>
        </p:nvPicPr>
        <p:blipFill>
          <a:blip r:embed="rId3"/>
          <a:stretch>
            <a:fillRect/>
          </a:stretch>
        </p:blipFill>
        <p:spPr>
          <a:xfrm>
            <a:off x="2012" y="1134622"/>
            <a:ext cx="7118684" cy="3973778"/>
          </a:xfrm>
          <a:prstGeom prst="rect">
            <a:avLst/>
          </a:prstGeom>
        </p:spPr>
      </p:pic>
      <p:sp>
        <p:nvSpPr>
          <p:cNvPr id="3" name="TextBox 2">
            <a:extLst>
              <a:ext uri="{FF2B5EF4-FFF2-40B4-BE49-F238E27FC236}">
                <a16:creationId xmlns:a16="http://schemas.microsoft.com/office/drawing/2014/main" id="{1ADD467B-3BA8-497A-9BED-2A5D053C50A9}"/>
              </a:ext>
            </a:extLst>
          </p:cNvPr>
          <p:cNvSpPr txBox="1"/>
          <p:nvPr/>
        </p:nvSpPr>
        <p:spPr>
          <a:xfrm>
            <a:off x="7120696" y="1441119"/>
            <a:ext cx="1894967" cy="2661761"/>
          </a:xfrm>
          <a:prstGeom prst="round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en-US" sz="1200" dirty="0"/>
              <a:t>Prefetcher – </a:t>
            </a:r>
            <a:r>
              <a:rPr lang="en-US" sz="1200" b="1" dirty="0"/>
              <a:t>IPCP</a:t>
            </a:r>
          </a:p>
          <a:p>
            <a:pPr algn="just"/>
            <a:endParaRPr lang="en-US" sz="1200" dirty="0"/>
          </a:p>
          <a:p>
            <a:pPr algn="just"/>
            <a:r>
              <a:rPr lang="en-US" sz="1200" dirty="0"/>
              <a:t>Baseline – LRU at all levels</a:t>
            </a:r>
          </a:p>
          <a:p>
            <a:pPr algn="just"/>
            <a:endParaRPr lang="en-US" sz="1200" dirty="0"/>
          </a:p>
          <a:p>
            <a:pPr algn="just"/>
            <a:r>
              <a:rPr lang="en-US" sz="1200" dirty="0"/>
              <a:t>SRRIP is used at L1D, L2C</a:t>
            </a:r>
          </a:p>
          <a:p>
            <a:pPr algn="just"/>
            <a:endParaRPr lang="en-US" sz="1200" dirty="0"/>
          </a:p>
          <a:p>
            <a:pPr algn="just"/>
            <a:r>
              <a:rPr lang="en-US" sz="1200" dirty="0"/>
              <a:t>LLC repl. policy - LRU</a:t>
            </a:r>
          </a:p>
          <a:p>
            <a:pPr algn="just"/>
            <a:endParaRPr lang="en-US" sz="1200" i="1" dirty="0"/>
          </a:p>
          <a:p>
            <a:pPr algn="just"/>
            <a:r>
              <a:rPr lang="en-US" sz="1200" i="1" dirty="0"/>
              <a:t>Insignificant performance impact</a:t>
            </a:r>
          </a:p>
          <a:p>
            <a:pPr algn="just"/>
            <a:endParaRPr lang="en-US" sz="1200" dirty="0"/>
          </a:p>
        </p:txBody>
      </p:sp>
    </p:spTree>
    <p:extLst>
      <p:ext uri="{BB962C8B-B14F-4D97-AF65-F5344CB8AC3E}">
        <p14:creationId xmlns:p14="http://schemas.microsoft.com/office/powerpoint/2010/main" val="35630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264178" y="394107"/>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sz="3200" dirty="0">
                <a:solidFill>
                  <a:schemeClr val="dk1"/>
                </a:solidFill>
              </a:rPr>
              <a:t>Performance impact with SRRIP[SPEC CPU ‘17]</a:t>
            </a:r>
            <a:endParaRPr sz="3200" dirty="0">
              <a:solidFill>
                <a:schemeClr val="dk1"/>
              </a:solidFill>
            </a:endParaRPr>
          </a:p>
        </p:txBody>
      </p:sp>
      <p:sp>
        <p:nvSpPr>
          <p:cNvPr id="47" name="Google Shape;47;p8"/>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15</a:t>
            </a:fld>
            <a:endParaRPr/>
          </a:p>
        </p:txBody>
      </p:sp>
      <p:pic>
        <p:nvPicPr>
          <p:cNvPr id="5" name="Picture 4">
            <a:extLst>
              <a:ext uri="{FF2B5EF4-FFF2-40B4-BE49-F238E27FC236}">
                <a16:creationId xmlns:a16="http://schemas.microsoft.com/office/drawing/2014/main" id="{168F34FD-586E-4F40-988B-EBAE7F53C991}"/>
              </a:ext>
            </a:extLst>
          </p:cNvPr>
          <p:cNvPicPr>
            <a:picLocks noChangeAspect="1"/>
          </p:cNvPicPr>
          <p:nvPr/>
        </p:nvPicPr>
        <p:blipFill>
          <a:blip r:embed="rId3"/>
          <a:stretch>
            <a:fillRect/>
          </a:stretch>
        </p:blipFill>
        <p:spPr>
          <a:xfrm>
            <a:off x="-11624" y="1187116"/>
            <a:ext cx="7132320" cy="3769894"/>
          </a:xfrm>
          <a:prstGeom prst="rect">
            <a:avLst/>
          </a:prstGeom>
        </p:spPr>
      </p:pic>
      <p:sp>
        <p:nvSpPr>
          <p:cNvPr id="3" name="TextBox 2">
            <a:extLst>
              <a:ext uri="{FF2B5EF4-FFF2-40B4-BE49-F238E27FC236}">
                <a16:creationId xmlns:a16="http://schemas.microsoft.com/office/drawing/2014/main" id="{1ADD467B-3BA8-497A-9BED-2A5D053C50A9}"/>
              </a:ext>
            </a:extLst>
          </p:cNvPr>
          <p:cNvSpPr txBox="1"/>
          <p:nvPr/>
        </p:nvSpPr>
        <p:spPr>
          <a:xfrm>
            <a:off x="7120696" y="1481224"/>
            <a:ext cx="1894967" cy="2486918"/>
          </a:xfrm>
          <a:prstGeom prst="round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en-US" sz="1200" dirty="0"/>
              <a:t>Prefetcher – </a:t>
            </a:r>
            <a:r>
              <a:rPr lang="en-US" sz="1200" b="1" dirty="0"/>
              <a:t>IPCP</a:t>
            </a:r>
          </a:p>
          <a:p>
            <a:pPr algn="just"/>
            <a:endParaRPr lang="en-US" sz="1200" dirty="0"/>
          </a:p>
          <a:p>
            <a:pPr algn="just"/>
            <a:r>
              <a:rPr lang="en-US" sz="1200" dirty="0"/>
              <a:t>Baseline – LRU at all levels</a:t>
            </a:r>
          </a:p>
          <a:p>
            <a:pPr algn="just"/>
            <a:endParaRPr lang="en-US" sz="1200" dirty="0"/>
          </a:p>
          <a:p>
            <a:pPr algn="just"/>
            <a:r>
              <a:rPr lang="en-US" sz="1200" b="1" dirty="0"/>
              <a:t>SRRIP is used at L1D, L2C and LLC as well</a:t>
            </a:r>
          </a:p>
          <a:p>
            <a:pPr algn="just"/>
            <a:endParaRPr lang="en-US" sz="1200" i="1" dirty="0"/>
          </a:p>
          <a:p>
            <a:pPr algn="just"/>
            <a:r>
              <a:rPr lang="en-US" sz="1200" i="1" dirty="0"/>
              <a:t>Insignificant performance impact</a:t>
            </a:r>
          </a:p>
          <a:p>
            <a:pPr algn="just"/>
            <a:endParaRPr lang="en-US" sz="1200" dirty="0"/>
          </a:p>
        </p:txBody>
      </p:sp>
    </p:spTree>
    <p:extLst>
      <p:ext uri="{BB962C8B-B14F-4D97-AF65-F5344CB8AC3E}">
        <p14:creationId xmlns:p14="http://schemas.microsoft.com/office/powerpoint/2010/main" val="2083833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pic>
        <p:nvPicPr>
          <p:cNvPr id="5" name="Picture 4">
            <a:extLst>
              <a:ext uri="{FF2B5EF4-FFF2-40B4-BE49-F238E27FC236}">
                <a16:creationId xmlns:a16="http://schemas.microsoft.com/office/drawing/2014/main" id="{15B39360-92E6-4541-A26E-E77C570BAFD2}"/>
              </a:ext>
            </a:extLst>
          </p:cNvPr>
          <p:cNvPicPr>
            <a:picLocks noChangeAspect="1"/>
          </p:cNvPicPr>
          <p:nvPr/>
        </p:nvPicPr>
        <p:blipFill>
          <a:blip r:embed="rId3"/>
          <a:stretch>
            <a:fillRect/>
          </a:stretch>
        </p:blipFill>
        <p:spPr>
          <a:xfrm>
            <a:off x="0" y="1345440"/>
            <a:ext cx="7132320" cy="3566160"/>
          </a:xfrm>
          <a:prstGeom prst="rect">
            <a:avLst/>
          </a:prstGeom>
        </p:spPr>
      </p:pic>
      <p:sp>
        <p:nvSpPr>
          <p:cNvPr id="46" name="Google Shape;46;p8"/>
          <p:cNvSpPr txBox="1">
            <a:spLocks noGrp="1"/>
          </p:cNvSpPr>
          <p:nvPr>
            <p:ph type="title"/>
          </p:nvPr>
        </p:nvSpPr>
        <p:spPr>
          <a:xfrm>
            <a:off x="264178" y="394107"/>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sz="3200" dirty="0">
                <a:solidFill>
                  <a:schemeClr val="dk1"/>
                </a:solidFill>
              </a:rPr>
              <a:t>Performance impact with DRRIP[SPEC CPU ‘17]</a:t>
            </a:r>
            <a:endParaRPr sz="3200" dirty="0">
              <a:solidFill>
                <a:schemeClr val="dk1"/>
              </a:solidFill>
            </a:endParaRPr>
          </a:p>
        </p:txBody>
      </p:sp>
      <p:sp>
        <p:nvSpPr>
          <p:cNvPr id="47" name="Google Shape;47;p8"/>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16</a:t>
            </a:fld>
            <a:endParaRPr/>
          </a:p>
        </p:txBody>
      </p:sp>
      <p:sp>
        <p:nvSpPr>
          <p:cNvPr id="3" name="TextBox 2">
            <a:extLst>
              <a:ext uri="{FF2B5EF4-FFF2-40B4-BE49-F238E27FC236}">
                <a16:creationId xmlns:a16="http://schemas.microsoft.com/office/drawing/2014/main" id="{1ADD467B-3BA8-497A-9BED-2A5D053C50A9}"/>
              </a:ext>
            </a:extLst>
          </p:cNvPr>
          <p:cNvSpPr txBox="1"/>
          <p:nvPr/>
        </p:nvSpPr>
        <p:spPr>
          <a:xfrm>
            <a:off x="7136738" y="1441119"/>
            <a:ext cx="1894967" cy="2661761"/>
          </a:xfrm>
          <a:prstGeom prst="round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en-US" sz="1200" dirty="0"/>
              <a:t>Prefetcher – </a:t>
            </a:r>
            <a:r>
              <a:rPr lang="en-US" sz="1200" b="1" dirty="0"/>
              <a:t>IPCP</a:t>
            </a:r>
          </a:p>
          <a:p>
            <a:pPr algn="just"/>
            <a:endParaRPr lang="en-US" sz="1200" dirty="0"/>
          </a:p>
          <a:p>
            <a:pPr algn="just"/>
            <a:r>
              <a:rPr lang="en-US" sz="1200" dirty="0"/>
              <a:t>Baseline – LRU at all levels</a:t>
            </a:r>
          </a:p>
          <a:p>
            <a:pPr algn="just"/>
            <a:endParaRPr lang="en-US" sz="1200" dirty="0"/>
          </a:p>
          <a:p>
            <a:pPr algn="just"/>
            <a:r>
              <a:rPr lang="en-US" sz="1200" dirty="0"/>
              <a:t>DRRIP is used at L1D, L2C</a:t>
            </a:r>
          </a:p>
          <a:p>
            <a:pPr algn="just"/>
            <a:endParaRPr lang="en-US" sz="1200" dirty="0"/>
          </a:p>
          <a:p>
            <a:pPr algn="just"/>
            <a:r>
              <a:rPr lang="en-US" sz="1200" dirty="0"/>
              <a:t>LLC repl. policy - LRU</a:t>
            </a:r>
          </a:p>
          <a:p>
            <a:pPr algn="just"/>
            <a:endParaRPr lang="en-US" sz="1200" i="1" dirty="0"/>
          </a:p>
          <a:p>
            <a:pPr algn="just"/>
            <a:r>
              <a:rPr lang="en-US" sz="1200" i="1" dirty="0"/>
              <a:t>Insignificant performance impact</a:t>
            </a:r>
          </a:p>
          <a:p>
            <a:pPr algn="just"/>
            <a:endParaRPr lang="en-US" sz="1200" dirty="0"/>
          </a:p>
        </p:txBody>
      </p:sp>
    </p:spTree>
    <p:extLst>
      <p:ext uri="{BB962C8B-B14F-4D97-AF65-F5344CB8AC3E}">
        <p14:creationId xmlns:p14="http://schemas.microsoft.com/office/powerpoint/2010/main" val="2031607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pic>
        <p:nvPicPr>
          <p:cNvPr id="4" name="Picture 3">
            <a:extLst>
              <a:ext uri="{FF2B5EF4-FFF2-40B4-BE49-F238E27FC236}">
                <a16:creationId xmlns:a16="http://schemas.microsoft.com/office/drawing/2014/main" id="{9A82FC69-014B-42FA-BA52-3697F5E727DD}"/>
              </a:ext>
            </a:extLst>
          </p:cNvPr>
          <p:cNvPicPr>
            <a:picLocks noChangeAspect="1"/>
          </p:cNvPicPr>
          <p:nvPr/>
        </p:nvPicPr>
        <p:blipFill>
          <a:blip r:embed="rId3"/>
          <a:stretch>
            <a:fillRect/>
          </a:stretch>
        </p:blipFill>
        <p:spPr>
          <a:xfrm>
            <a:off x="0" y="1255422"/>
            <a:ext cx="7132320" cy="3566160"/>
          </a:xfrm>
          <a:prstGeom prst="rect">
            <a:avLst/>
          </a:prstGeom>
        </p:spPr>
      </p:pic>
      <p:sp>
        <p:nvSpPr>
          <p:cNvPr id="46" name="Google Shape;46;p8"/>
          <p:cNvSpPr txBox="1">
            <a:spLocks noGrp="1"/>
          </p:cNvSpPr>
          <p:nvPr>
            <p:ph type="title"/>
          </p:nvPr>
        </p:nvSpPr>
        <p:spPr>
          <a:xfrm>
            <a:off x="264178" y="394107"/>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sz="3200" dirty="0">
                <a:solidFill>
                  <a:schemeClr val="dk1"/>
                </a:solidFill>
              </a:rPr>
              <a:t>Performance impact with DRRIP[SPEC CPU ‘17]</a:t>
            </a:r>
            <a:endParaRPr sz="3200" dirty="0">
              <a:solidFill>
                <a:schemeClr val="dk1"/>
              </a:solidFill>
            </a:endParaRPr>
          </a:p>
        </p:txBody>
      </p:sp>
      <p:sp>
        <p:nvSpPr>
          <p:cNvPr id="47" name="Google Shape;47;p8"/>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17</a:t>
            </a:fld>
            <a:endParaRPr/>
          </a:p>
        </p:txBody>
      </p:sp>
      <p:sp>
        <p:nvSpPr>
          <p:cNvPr id="3" name="TextBox 2">
            <a:extLst>
              <a:ext uri="{FF2B5EF4-FFF2-40B4-BE49-F238E27FC236}">
                <a16:creationId xmlns:a16="http://schemas.microsoft.com/office/drawing/2014/main" id="{1ADD467B-3BA8-497A-9BED-2A5D053C50A9}"/>
              </a:ext>
            </a:extLst>
          </p:cNvPr>
          <p:cNvSpPr txBox="1"/>
          <p:nvPr/>
        </p:nvSpPr>
        <p:spPr>
          <a:xfrm>
            <a:off x="7120696" y="1481224"/>
            <a:ext cx="1894967" cy="1923990"/>
          </a:xfrm>
          <a:prstGeom prst="round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en-US" sz="1200" dirty="0"/>
              <a:t>Prefetcher – </a:t>
            </a:r>
            <a:r>
              <a:rPr lang="en-US" sz="1200" b="1" dirty="0"/>
              <a:t>IPCP</a:t>
            </a:r>
          </a:p>
          <a:p>
            <a:pPr algn="just"/>
            <a:endParaRPr lang="en-US" sz="1200" dirty="0"/>
          </a:p>
          <a:p>
            <a:pPr algn="just"/>
            <a:r>
              <a:rPr lang="en-US" sz="1200" dirty="0"/>
              <a:t>Baseline – LRU at all levels</a:t>
            </a:r>
          </a:p>
          <a:p>
            <a:pPr algn="just"/>
            <a:endParaRPr lang="en-US" sz="1200" dirty="0"/>
          </a:p>
          <a:p>
            <a:pPr algn="just"/>
            <a:r>
              <a:rPr lang="en-US" sz="1200" b="1" dirty="0"/>
              <a:t>DRRIP is used at L1D, L2C and LLC as well</a:t>
            </a:r>
          </a:p>
          <a:p>
            <a:pPr algn="just"/>
            <a:endParaRPr lang="en-US" sz="1200" i="1" dirty="0"/>
          </a:p>
        </p:txBody>
      </p:sp>
    </p:spTree>
    <p:extLst>
      <p:ext uri="{BB962C8B-B14F-4D97-AF65-F5344CB8AC3E}">
        <p14:creationId xmlns:p14="http://schemas.microsoft.com/office/powerpoint/2010/main" val="1969367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pic>
        <p:nvPicPr>
          <p:cNvPr id="5" name="Picture 4">
            <a:extLst>
              <a:ext uri="{FF2B5EF4-FFF2-40B4-BE49-F238E27FC236}">
                <a16:creationId xmlns:a16="http://schemas.microsoft.com/office/drawing/2014/main" id="{CACAA9B3-9BA1-4407-BD74-F91D3852AAF4}"/>
              </a:ext>
            </a:extLst>
          </p:cNvPr>
          <p:cNvPicPr>
            <a:picLocks noChangeAspect="1"/>
          </p:cNvPicPr>
          <p:nvPr/>
        </p:nvPicPr>
        <p:blipFill>
          <a:blip r:embed="rId3"/>
          <a:stretch>
            <a:fillRect/>
          </a:stretch>
        </p:blipFill>
        <p:spPr>
          <a:xfrm>
            <a:off x="-11624" y="1215463"/>
            <a:ext cx="7132320" cy="3566160"/>
          </a:xfrm>
          <a:prstGeom prst="rect">
            <a:avLst/>
          </a:prstGeom>
        </p:spPr>
      </p:pic>
      <p:sp>
        <p:nvSpPr>
          <p:cNvPr id="46" name="Google Shape;46;p8"/>
          <p:cNvSpPr txBox="1">
            <a:spLocks noGrp="1"/>
          </p:cNvSpPr>
          <p:nvPr>
            <p:ph type="title"/>
          </p:nvPr>
        </p:nvSpPr>
        <p:spPr>
          <a:xfrm>
            <a:off x="264178" y="394107"/>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sz="3200" dirty="0">
                <a:solidFill>
                  <a:schemeClr val="dk1"/>
                </a:solidFill>
              </a:rPr>
              <a:t>Performance impact with SRRIP[</a:t>
            </a:r>
            <a:r>
              <a:rPr lang="en" sz="3200" b="1" dirty="0">
                <a:solidFill>
                  <a:schemeClr val="dk1"/>
                </a:solidFill>
              </a:rPr>
              <a:t>client-server</a:t>
            </a:r>
            <a:r>
              <a:rPr lang="en" sz="3200" dirty="0">
                <a:solidFill>
                  <a:schemeClr val="dk1"/>
                </a:solidFill>
              </a:rPr>
              <a:t>]</a:t>
            </a:r>
            <a:endParaRPr sz="3200" dirty="0">
              <a:solidFill>
                <a:schemeClr val="dk1"/>
              </a:solidFill>
            </a:endParaRPr>
          </a:p>
        </p:txBody>
      </p:sp>
      <p:sp>
        <p:nvSpPr>
          <p:cNvPr id="47" name="Google Shape;47;p8"/>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18</a:t>
            </a:fld>
            <a:endParaRPr/>
          </a:p>
        </p:txBody>
      </p:sp>
      <p:sp>
        <p:nvSpPr>
          <p:cNvPr id="3" name="TextBox 2">
            <a:extLst>
              <a:ext uri="{FF2B5EF4-FFF2-40B4-BE49-F238E27FC236}">
                <a16:creationId xmlns:a16="http://schemas.microsoft.com/office/drawing/2014/main" id="{1ADD467B-3BA8-497A-9BED-2A5D053C50A9}"/>
              </a:ext>
            </a:extLst>
          </p:cNvPr>
          <p:cNvSpPr txBox="1"/>
          <p:nvPr/>
        </p:nvSpPr>
        <p:spPr>
          <a:xfrm>
            <a:off x="7120696" y="1441119"/>
            <a:ext cx="1894967" cy="2661761"/>
          </a:xfrm>
          <a:prstGeom prst="round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en-US" sz="1200" dirty="0"/>
              <a:t>Prefetcher – </a:t>
            </a:r>
            <a:r>
              <a:rPr lang="en-US" sz="1200" b="1" dirty="0"/>
              <a:t>IPCP</a:t>
            </a:r>
          </a:p>
          <a:p>
            <a:pPr algn="just"/>
            <a:endParaRPr lang="en-US" sz="1200" dirty="0"/>
          </a:p>
          <a:p>
            <a:pPr algn="just"/>
            <a:r>
              <a:rPr lang="en-US" sz="1200" dirty="0"/>
              <a:t>Baseline – LRU at all levels</a:t>
            </a:r>
          </a:p>
          <a:p>
            <a:pPr algn="just"/>
            <a:endParaRPr lang="en-US" sz="1200" dirty="0"/>
          </a:p>
          <a:p>
            <a:pPr algn="just"/>
            <a:r>
              <a:rPr lang="en-US" sz="1200" dirty="0"/>
              <a:t>SRRIP is used at L1D, L2C</a:t>
            </a:r>
          </a:p>
          <a:p>
            <a:pPr algn="just"/>
            <a:endParaRPr lang="en-US" sz="1200" dirty="0"/>
          </a:p>
          <a:p>
            <a:pPr algn="just"/>
            <a:r>
              <a:rPr lang="en-US" sz="1200" dirty="0"/>
              <a:t>LLC repl. policy - LRU</a:t>
            </a:r>
          </a:p>
          <a:p>
            <a:pPr algn="just"/>
            <a:endParaRPr lang="en-US" sz="1200" i="1" dirty="0"/>
          </a:p>
          <a:p>
            <a:pPr algn="just"/>
            <a:r>
              <a:rPr lang="en-US" sz="1200" i="1" dirty="0"/>
              <a:t>Insignificant performance impact</a:t>
            </a:r>
          </a:p>
          <a:p>
            <a:pPr algn="just"/>
            <a:endParaRPr lang="en-US" sz="1200" dirty="0"/>
          </a:p>
        </p:txBody>
      </p:sp>
    </p:spTree>
    <p:extLst>
      <p:ext uri="{BB962C8B-B14F-4D97-AF65-F5344CB8AC3E}">
        <p14:creationId xmlns:p14="http://schemas.microsoft.com/office/powerpoint/2010/main" val="2699835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pic>
        <p:nvPicPr>
          <p:cNvPr id="4" name="Picture 3">
            <a:extLst>
              <a:ext uri="{FF2B5EF4-FFF2-40B4-BE49-F238E27FC236}">
                <a16:creationId xmlns:a16="http://schemas.microsoft.com/office/drawing/2014/main" id="{76C0B967-5BD0-4E44-8812-8E2A518318C0}"/>
              </a:ext>
            </a:extLst>
          </p:cNvPr>
          <p:cNvPicPr>
            <a:picLocks noChangeAspect="1"/>
          </p:cNvPicPr>
          <p:nvPr/>
        </p:nvPicPr>
        <p:blipFill>
          <a:blip r:embed="rId3"/>
          <a:stretch>
            <a:fillRect/>
          </a:stretch>
        </p:blipFill>
        <p:spPr>
          <a:xfrm>
            <a:off x="-11624" y="1264318"/>
            <a:ext cx="7132320" cy="3566160"/>
          </a:xfrm>
          <a:prstGeom prst="rect">
            <a:avLst/>
          </a:prstGeom>
        </p:spPr>
      </p:pic>
      <p:sp>
        <p:nvSpPr>
          <p:cNvPr id="46" name="Google Shape;46;p8"/>
          <p:cNvSpPr txBox="1">
            <a:spLocks noGrp="1"/>
          </p:cNvSpPr>
          <p:nvPr>
            <p:ph type="title"/>
          </p:nvPr>
        </p:nvSpPr>
        <p:spPr>
          <a:xfrm>
            <a:off x="264178" y="394107"/>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sz="3200" dirty="0">
                <a:solidFill>
                  <a:schemeClr val="dk1"/>
                </a:solidFill>
              </a:rPr>
              <a:t>Performance impact with SRRIP[</a:t>
            </a:r>
            <a:r>
              <a:rPr lang="en" sz="3200" b="1" dirty="0">
                <a:solidFill>
                  <a:schemeClr val="dk1"/>
                </a:solidFill>
              </a:rPr>
              <a:t>client-server</a:t>
            </a:r>
            <a:r>
              <a:rPr lang="en" sz="3200" dirty="0">
                <a:solidFill>
                  <a:schemeClr val="dk1"/>
                </a:solidFill>
              </a:rPr>
              <a:t>]</a:t>
            </a:r>
            <a:endParaRPr sz="3200" dirty="0">
              <a:solidFill>
                <a:schemeClr val="dk1"/>
              </a:solidFill>
            </a:endParaRPr>
          </a:p>
        </p:txBody>
      </p:sp>
      <p:sp>
        <p:nvSpPr>
          <p:cNvPr id="47" name="Google Shape;47;p8"/>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19</a:t>
            </a:fld>
            <a:endParaRPr/>
          </a:p>
        </p:txBody>
      </p:sp>
      <p:sp>
        <p:nvSpPr>
          <p:cNvPr id="3" name="TextBox 2">
            <a:extLst>
              <a:ext uri="{FF2B5EF4-FFF2-40B4-BE49-F238E27FC236}">
                <a16:creationId xmlns:a16="http://schemas.microsoft.com/office/drawing/2014/main" id="{1ADD467B-3BA8-497A-9BED-2A5D053C50A9}"/>
              </a:ext>
            </a:extLst>
          </p:cNvPr>
          <p:cNvSpPr txBox="1"/>
          <p:nvPr/>
        </p:nvSpPr>
        <p:spPr>
          <a:xfrm>
            <a:off x="7120696" y="1481224"/>
            <a:ext cx="1894967" cy="2486918"/>
          </a:xfrm>
          <a:prstGeom prst="round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en-US" sz="1200" dirty="0"/>
              <a:t>Prefetcher – </a:t>
            </a:r>
            <a:r>
              <a:rPr lang="en-US" sz="1200" b="1" dirty="0"/>
              <a:t>IPCP</a:t>
            </a:r>
          </a:p>
          <a:p>
            <a:pPr algn="just"/>
            <a:endParaRPr lang="en-US" sz="1200" dirty="0"/>
          </a:p>
          <a:p>
            <a:pPr algn="just"/>
            <a:r>
              <a:rPr lang="en-US" sz="1200" dirty="0"/>
              <a:t>Baseline – LRU at all levels</a:t>
            </a:r>
          </a:p>
          <a:p>
            <a:pPr algn="just"/>
            <a:endParaRPr lang="en-US" sz="1200" dirty="0"/>
          </a:p>
          <a:p>
            <a:pPr algn="just"/>
            <a:r>
              <a:rPr lang="en-US" sz="1200" b="1" dirty="0"/>
              <a:t>SRRIP is used at L1D, L2C and LLC as well</a:t>
            </a:r>
          </a:p>
          <a:p>
            <a:pPr algn="just"/>
            <a:endParaRPr lang="en-US" sz="1200" i="1" dirty="0"/>
          </a:p>
          <a:p>
            <a:pPr algn="just"/>
            <a:r>
              <a:rPr lang="en-US" sz="1200" i="1" dirty="0"/>
              <a:t>Insignificant performance impact</a:t>
            </a:r>
          </a:p>
          <a:p>
            <a:pPr algn="just"/>
            <a:endParaRPr lang="en-US" sz="1200" dirty="0"/>
          </a:p>
        </p:txBody>
      </p:sp>
    </p:spTree>
    <p:extLst>
      <p:ext uri="{BB962C8B-B14F-4D97-AF65-F5344CB8AC3E}">
        <p14:creationId xmlns:p14="http://schemas.microsoft.com/office/powerpoint/2010/main" val="2426739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18E62-CE78-4EBA-8FF2-58F4AB2F6542}"/>
              </a:ext>
            </a:extLst>
          </p:cNvPr>
          <p:cNvSpPr>
            <a:spLocks noGrp="1"/>
          </p:cNvSpPr>
          <p:nvPr>
            <p:ph type="title"/>
          </p:nvPr>
        </p:nvSpPr>
        <p:spPr>
          <a:xfrm>
            <a:off x="351065" y="159627"/>
            <a:ext cx="8058150" cy="1212056"/>
          </a:xfrm>
        </p:spPr>
        <p:txBody>
          <a:bodyPr>
            <a:normAutofit/>
          </a:bodyPr>
          <a:lstStyle/>
          <a:p>
            <a:r>
              <a:rPr lang="en-US" sz="3600" dirty="0"/>
              <a:t>DRRIP</a:t>
            </a:r>
            <a:r>
              <a:rPr lang="en-US" sz="3600" b="1" baseline="30000" dirty="0"/>
              <a:t>7</a:t>
            </a:r>
            <a:endParaRPr lang="en-US" sz="3600" dirty="0"/>
          </a:p>
        </p:txBody>
      </p:sp>
      <p:sp>
        <p:nvSpPr>
          <p:cNvPr id="8" name="Rectangle: Rounded Corners 7">
            <a:extLst>
              <a:ext uri="{FF2B5EF4-FFF2-40B4-BE49-F238E27FC236}">
                <a16:creationId xmlns:a16="http://schemas.microsoft.com/office/drawing/2014/main" id="{4209A119-3253-4187-BD60-8576F3388A07}"/>
              </a:ext>
            </a:extLst>
          </p:cNvPr>
          <p:cNvSpPr/>
          <p:nvPr/>
        </p:nvSpPr>
        <p:spPr>
          <a:xfrm>
            <a:off x="550045" y="1052624"/>
            <a:ext cx="8258650" cy="1212056"/>
          </a:xfrm>
          <a:prstGeom prst="roundRect">
            <a:avLst>
              <a:gd name="adj" fmla="val 8243"/>
            </a:avLst>
          </a:prstGeom>
          <a:solidFill>
            <a:schemeClr val="bg1"/>
          </a:solidFill>
        </p:spPr>
        <p:style>
          <a:lnRef idx="3">
            <a:schemeClr val="lt1"/>
          </a:lnRef>
          <a:fillRef idx="1">
            <a:schemeClr val="accent3"/>
          </a:fillRef>
          <a:effectRef idx="1">
            <a:schemeClr val="accent3"/>
          </a:effectRef>
          <a:fontRef idx="minor">
            <a:schemeClr val="lt1"/>
          </a:fontRef>
        </p:style>
        <p:txBody>
          <a:bodyPr rtlCol="0" anchor="ctr"/>
          <a:lstStyle/>
          <a:p>
            <a:pPr marL="342900" indent="-342900" defTabSz="685800">
              <a:buClrTx/>
              <a:buFont typeface="Arial" panose="020B0604020202020204" pitchFamily="34" charset="0"/>
              <a:buChar char="•"/>
            </a:pPr>
            <a:r>
              <a:rPr lang="en-US" sz="2400" kern="1200" dirty="0">
                <a:solidFill>
                  <a:prstClr val="black"/>
                </a:solidFill>
                <a:latin typeface="Calibri" panose="020F0502020204030204"/>
              </a:rPr>
              <a:t>Scan resistant </a:t>
            </a:r>
            <a:r>
              <a:rPr lang="en-US" sz="2400" b="1" kern="1200" dirty="0">
                <a:solidFill>
                  <a:prstClr val="black"/>
                </a:solidFill>
                <a:latin typeface="Calibri" panose="020F0502020204030204"/>
              </a:rPr>
              <a:t>SRRIP</a:t>
            </a:r>
            <a:r>
              <a:rPr lang="en-US" sz="2400" kern="1200" dirty="0">
                <a:solidFill>
                  <a:prstClr val="black"/>
                </a:solidFill>
                <a:latin typeface="Calibri" panose="020F0502020204030204"/>
              </a:rPr>
              <a:t> – Insert with RRPV = 2</a:t>
            </a:r>
          </a:p>
          <a:p>
            <a:pPr marL="342900" indent="-342900" defTabSz="685800">
              <a:buClrTx/>
              <a:buFont typeface="Arial" panose="020B0604020202020204" pitchFamily="34" charset="0"/>
              <a:buChar char="•"/>
            </a:pPr>
            <a:r>
              <a:rPr lang="en-US" sz="2400" kern="1200" dirty="0">
                <a:solidFill>
                  <a:prstClr val="black"/>
                </a:solidFill>
                <a:latin typeface="Calibri" panose="020F0502020204030204"/>
              </a:rPr>
              <a:t>Thrash resistant </a:t>
            </a:r>
            <a:r>
              <a:rPr lang="en-US" sz="2400" b="1" kern="1200" dirty="0">
                <a:solidFill>
                  <a:prstClr val="black"/>
                </a:solidFill>
                <a:latin typeface="Calibri" panose="020F0502020204030204"/>
              </a:rPr>
              <a:t>BRRIP</a:t>
            </a:r>
            <a:r>
              <a:rPr lang="en-US" sz="2400" kern="1200" dirty="0">
                <a:solidFill>
                  <a:prstClr val="black"/>
                </a:solidFill>
                <a:latin typeface="Calibri" panose="020F0502020204030204"/>
              </a:rPr>
              <a:t> – Insert with RRPV = 3</a:t>
            </a:r>
          </a:p>
          <a:p>
            <a:pPr marL="342900" indent="-342900" defTabSz="685800">
              <a:buClrTx/>
              <a:buFont typeface="Arial" panose="020B0604020202020204" pitchFamily="34" charset="0"/>
              <a:buChar char="•"/>
            </a:pPr>
            <a:r>
              <a:rPr lang="en-US" sz="2400" kern="1200" dirty="0">
                <a:solidFill>
                  <a:prstClr val="black"/>
                </a:solidFill>
                <a:latin typeface="Calibri" panose="020F0502020204030204"/>
              </a:rPr>
              <a:t>Set </a:t>
            </a:r>
            <a:r>
              <a:rPr lang="en-US" sz="2400" b="1" kern="1200" dirty="0">
                <a:solidFill>
                  <a:prstClr val="black"/>
                </a:solidFill>
                <a:latin typeface="Calibri" panose="020F0502020204030204"/>
              </a:rPr>
              <a:t>dueling mechanism </a:t>
            </a:r>
            <a:r>
              <a:rPr lang="en-US" sz="2400" kern="1200" dirty="0">
                <a:solidFill>
                  <a:prstClr val="black"/>
                </a:solidFill>
                <a:latin typeface="Calibri" panose="020F0502020204030204"/>
              </a:rPr>
              <a:t>to choose between SRRIP &amp; BRRIP</a:t>
            </a:r>
          </a:p>
        </p:txBody>
      </p:sp>
      <p:sp>
        <p:nvSpPr>
          <p:cNvPr id="9" name="Title 1">
            <a:extLst>
              <a:ext uri="{FF2B5EF4-FFF2-40B4-BE49-F238E27FC236}">
                <a16:creationId xmlns:a16="http://schemas.microsoft.com/office/drawing/2014/main" id="{3514A2C9-92B9-4377-BC90-D0263A2D8F1D}"/>
              </a:ext>
            </a:extLst>
          </p:cNvPr>
          <p:cNvSpPr txBox="1">
            <a:spLocks/>
          </p:cNvSpPr>
          <p:nvPr/>
        </p:nvSpPr>
        <p:spPr>
          <a:xfrm>
            <a:off x="351065" y="2264680"/>
            <a:ext cx="8058150" cy="121205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pPr>
            <a:r>
              <a:rPr lang="en-US" sz="3600" dirty="0">
                <a:solidFill>
                  <a:prstClr val="black"/>
                </a:solidFill>
                <a:latin typeface="Calibri Light" panose="020F0302020204030204"/>
              </a:rPr>
              <a:t>PACMAN</a:t>
            </a:r>
            <a:r>
              <a:rPr lang="en-US" sz="3600" b="1" baseline="30000" dirty="0">
                <a:solidFill>
                  <a:prstClr val="black"/>
                </a:solidFill>
                <a:latin typeface="Calibri Light" panose="020F0302020204030204"/>
              </a:rPr>
              <a:t>8</a:t>
            </a:r>
            <a:endParaRPr lang="en-US" sz="3600" dirty="0">
              <a:solidFill>
                <a:prstClr val="black"/>
              </a:solidFill>
              <a:latin typeface="Calibri Light" panose="020F0302020204030204"/>
            </a:endParaRPr>
          </a:p>
        </p:txBody>
      </p:sp>
      <p:sp>
        <p:nvSpPr>
          <p:cNvPr id="10" name="Rectangle: Rounded Corners 9">
            <a:extLst>
              <a:ext uri="{FF2B5EF4-FFF2-40B4-BE49-F238E27FC236}">
                <a16:creationId xmlns:a16="http://schemas.microsoft.com/office/drawing/2014/main" id="{753D6F04-56A2-4237-982E-527C7550774E}"/>
              </a:ext>
            </a:extLst>
          </p:cNvPr>
          <p:cNvSpPr/>
          <p:nvPr/>
        </p:nvSpPr>
        <p:spPr>
          <a:xfrm>
            <a:off x="534286" y="3165790"/>
            <a:ext cx="8258650" cy="1212056"/>
          </a:xfrm>
          <a:prstGeom prst="roundRect">
            <a:avLst>
              <a:gd name="adj" fmla="val 8243"/>
            </a:avLst>
          </a:prstGeom>
          <a:solidFill>
            <a:schemeClr val="bg1"/>
          </a:solidFill>
        </p:spPr>
        <p:style>
          <a:lnRef idx="3">
            <a:schemeClr val="lt1"/>
          </a:lnRef>
          <a:fillRef idx="1">
            <a:schemeClr val="accent3"/>
          </a:fillRef>
          <a:effectRef idx="1">
            <a:schemeClr val="accent3"/>
          </a:effectRef>
          <a:fontRef idx="minor">
            <a:schemeClr val="lt1"/>
          </a:fontRef>
        </p:style>
        <p:txBody>
          <a:bodyPr rtlCol="0" anchor="ctr"/>
          <a:lstStyle/>
          <a:p>
            <a:pPr marL="342900" indent="-342900" defTabSz="685800">
              <a:buClrTx/>
              <a:buFont typeface="Arial" panose="020B0604020202020204" pitchFamily="34" charset="0"/>
              <a:buChar char="•"/>
            </a:pPr>
            <a:r>
              <a:rPr lang="en-US" sz="2400" kern="1200" dirty="0">
                <a:solidFill>
                  <a:prstClr val="black"/>
                </a:solidFill>
                <a:latin typeface="Calibri" panose="020F0502020204030204"/>
              </a:rPr>
              <a:t>Modifies DRRIP policy</a:t>
            </a:r>
          </a:p>
          <a:p>
            <a:pPr marL="342900" indent="-342900" defTabSz="685800">
              <a:buClrTx/>
              <a:buFont typeface="Arial" panose="020B0604020202020204" pitchFamily="34" charset="0"/>
              <a:buChar char="•"/>
            </a:pPr>
            <a:r>
              <a:rPr lang="en-US" sz="2400" b="1" kern="1200" dirty="0">
                <a:solidFill>
                  <a:prstClr val="black"/>
                </a:solidFill>
                <a:latin typeface="Calibri" panose="020F0502020204030204"/>
              </a:rPr>
              <a:t>Insert</a:t>
            </a:r>
            <a:r>
              <a:rPr lang="en-US" sz="2400" kern="1200" dirty="0">
                <a:solidFill>
                  <a:prstClr val="black"/>
                </a:solidFill>
                <a:latin typeface="Calibri" panose="020F0502020204030204"/>
              </a:rPr>
              <a:t> prefetch blocks with RRPV = 3</a:t>
            </a:r>
          </a:p>
          <a:p>
            <a:pPr marL="342900" indent="-342900" defTabSz="685800">
              <a:buClrTx/>
              <a:buFont typeface="Arial" panose="020B0604020202020204" pitchFamily="34" charset="0"/>
              <a:buChar char="•"/>
            </a:pPr>
            <a:r>
              <a:rPr lang="en-US" sz="2400" b="1" kern="1200" dirty="0">
                <a:solidFill>
                  <a:prstClr val="black"/>
                </a:solidFill>
                <a:latin typeface="Calibri" panose="020F0502020204030204"/>
              </a:rPr>
              <a:t>No promotion </a:t>
            </a:r>
            <a:r>
              <a:rPr lang="en-US" sz="2400" kern="1200" dirty="0">
                <a:solidFill>
                  <a:prstClr val="black"/>
                </a:solidFill>
                <a:latin typeface="Calibri" panose="020F0502020204030204"/>
              </a:rPr>
              <a:t>of prefetched blocks on hit</a:t>
            </a:r>
          </a:p>
        </p:txBody>
      </p:sp>
      <p:sp>
        <p:nvSpPr>
          <p:cNvPr id="5" name="Slide Number Placeholder 4">
            <a:extLst>
              <a:ext uri="{FF2B5EF4-FFF2-40B4-BE49-F238E27FC236}">
                <a16:creationId xmlns:a16="http://schemas.microsoft.com/office/drawing/2014/main" id="{B0C89F5B-E8D6-4D7C-81AD-A5996DC56B31}"/>
              </a:ext>
            </a:extLst>
          </p:cNvPr>
          <p:cNvSpPr>
            <a:spLocks noGrp="1"/>
          </p:cNvSpPr>
          <p:nvPr>
            <p:ph type="sldNum" sz="quarter" idx="12"/>
          </p:nvPr>
        </p:nvSpPr>
        <p:spPr/>
        <p:txBody>
          <a:bodyPr/>
          <a:lstStyle/>
          <a:p>
            <a:pPr defTabSz="685800">
              <a:buClrTx/>
            </a:pPr>
            <a:fld id="{D474BF9E-42EA-4CA6-944E-29CDC25D6C11}" type="slidenum">
              <a:rPr lang="en-US" kern="1200">
                <a:solidFill>
                  <a:prstClr val="black">
                    <a:tint val="75000"/>
                  </a:prstClr>
                </a:solidFill>
                <a:latin typeface="Calibri" panose="020F0502020204030204"/>
                <a:ea typeface="+mn-ea"/>
                <a:cs typeface="+mn-cs"/>
              </a:rPr>
              <a:pPr defTabSz="685800">
                <a:buClrTx/>
              </a:pPr>
              <a:t>2</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1403773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pic>
        <p:nvPicPr>
          <p:cNvPr id="4" name="Picture 3">
            <a:extLst>
              <a:ext uri="{FF2B5EF4-FFF2-40B4-BE49-F238E27FC236}">
                <a16:creationId xmlns:a16="http://schemas.microsoft.com/office/drawing/2014/main" id="{C022122A-6634-4C24-BF72-6C76CDC04C0C}"/>
              </a:ext>
            </a:extLst>
          </p:cNvPr>
          <p:cNvPicPr>
            <a:picLocks noChangeAspect="1"/>
          </p:cNvPicPr>
          <p:nvPr/>
        </p:nvPicPr>
        <p:blipFill>
          <a:blip r:embed="rId3"/>
          <a:stretch>
            <a:fillRect/>
          </a:stretch>
        </p:blipFill>
        <p:spPr>
          <a:xfrm>
            <a:off x="37172" y="1272339"/>
            <a:ext cx="7132320" cy="3566160"/>
          </a:xfrm>
          <a:prstGeom prst="rect">
            <a:avLst/>
          </a:prstGeom>
        </p:spPr>
      </p:pic>
      <p:sp>
        <p:nvSpPr>
          <p:cNvPr id="46" name="Google Shape;46;p8"/>
          <p:cNvSpPr txBox="1">
            <a:spLocks noGrp="1"/>
          </p:cNvSpPr>
          <p:nvPr>
            <p:ph type="title"/>
          </p:nvPr>
        </p:nvSpPr>
        <p:spPr>
          <a:xfrm>
            <a:off x="264178" y="394107"/>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sz="3200" dirty="0">
                <a:solidFill>
                  <a:schemeClr val="dk1"/>
                </a:solidFill>
              </a:rPr>
              <a:t>Performance impact with DRRIP[</a:t>
            </a:r>
            <a:r>
              <a:rPr lang="en" sz="3200" b="1" dirty="0">
                <a:solidFill>
                  <a:schemeClr val="dk1"/>
                </a:solidFill>
              </a:rPr>
              <a:t>client-server</a:t>
            </a:r>
            <a:r>
              <a:rPr lang="en" sz="3200" dirty="0">
                <a:solidFill>
                  <a:schemeClr val="dk1"/>
                </a:solidFill>
              </a:rPr>
              <a:t>]</a:t>
            </a:r>
            <a:endParaRPr sz="3200" dirty="0">
              <a:solidFill>
                <a:schemeClr val="dk1"/>
              </a:solidFill>
            </a:endParaRPr>
          </a:p>
        </p:txBody>
      </p:sp>
      <p:sp>
        <p:nvSpPr>
          <p:cNvPr id="47" name="Google Shape;47;p8"/>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20</a:t>
            </a:fld>
            <a:endParaRPr/>
          </a:p>
        </p:txBody>
      </p:sp>
      <p:sp>
        <p:nvSpPr>
          <p:cNvPr id="3" name="TextBox 2">
            <a:extLst>
              <a:ext uri="{FF2B5EF4-FFF2-40B4-BE49-F238E27FC236}">
                <a16:creationId xmlns:a16="http://schemas.microsoft.com/office/drawing/2014/main" id="{1ADD467B-3BA8-497A-9BED-2A5D053C50A9}"/>
              </a:ext>
            </a:extLst>
          </p:cNvPr>
          <p:cNvSpPr txBox="1"/>
          <p:nvPr/>
        </p:nvSpPr>
        <p:spPr>
          <a:xfrm>
            <a:off x="7136738" y="1441119"/>
            <a:ext cx="1894967" cy="2858929"/>
          </a:xfrm>
          <a:prstGeom prst="round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en-US" sz="1200" dirty="0"/>
              <a:t>Prefetcher – </a:t>
            </a:r>
            <a:r>
              <a:rPr lang="en-US" sz="1200" b="1" dirty="0"/>
              <a:t>IPCP</a:t>
            </a:r>
          </a:p>
          <a:p>
            <a:pPr algn="just"/>
            <a:endParaRPr lang="en-US" sz="1200" dirty="0"/>
          </a:p>
          <a:p>
            <a:pPr algn="just"/>
            <a:r>
              <a:rPr lang="en-US" sz="1200" dirty="0"/>
              <a:t>Baseline – LRU at all levels</a:t>
            </a:r>
          </a:p>
          <a:p>
            <a:pPr algn="just"/>
            <a:endParaRPr lang="en-US" sz="1200" dirty="0"/>
          </a:p>
          <a:p>
            <a:pPr algn="just"/>
            <a:r>
              <a:rPr lang="en-US" sz="1200" dirty="0"/>
              <a:t>DRRIP is used at L1D, L2C</a:t>
            </a:r>
          </a:p>
          <a:p>
            <a:pPr algn="just"/>
            <a:endParaRPr lang="en-US" sz="1200" dirty="0"/>
          </a:p>
          <a:p>
            <a:pPr algn="just"/>
            <a:r>
              <a:rPr lang="en-US" sz="1200" dirty="0"/>
              <a:t>LLC repl. policy - LRU</a:t>
            </a:r>
          </a:p>
          <a:p>
            <a:pPr algn="just"/>
            <a:endParaRPr lang="en-US" sz="1200" i="1" dirty="0"/>
          </a:p>
          <a:p>
            <a:pPr algn="just"/>
            <a:r>
              <a:rPr lang="en-US" sz="1200" i="1" dirty="0"/>
              <a:t>Overall marginal performance  improvement</a:t>
            </a:r>
          </a:p>
          <a:p>
            <a:pPr algn="just"/>
            <a:endParaRPr lang="en-US" sz="1200" dirty="0"/>
          </a:p>
        </p:txBody>
      </p:sp>
    </p:spTree>
    <p:extLst>
      <p:ext uri="{BB962C8B-B14F-4D97-AF65-F5344CB8AC3E}">
        <p14:creationId xmlns:p14="http://schemas.microsoft.com/office/powerpoint/2010/main" val="22080986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pic>
        <p:nvPicPr>
          <p:cNvPr id="5" name="Picture 4">
            <a:extLst>
              <a:ext uri="{FF2B5EF4-FFF2-40B4-BE49-F238E27FC236}">
                <a16:creationId xmlns:a16="http://schemas.microsoft.com/office/drawing/2014/main" id="{5D093023-7CC3-49EA-8AE6-37915AAF636D}"/>
              </a:ext>
            </a:extLst>
          </p:cNvPr>
          <p:cNvPicPr>
            <a:picLocks noChangeAspect="1"/>
          </p:cNvPicPr>
          <p:nvPr/>
        </p:nvPicPr>
        <p:blipFill>
          <a:blip r:embed="rId3"/>
          <a:stretch>
            <a:fillRect/>
          </a:stretch>
        </p:blipFill>
        <p:spPr>
          <a:xfrm>
            <a:off x="0" y="1230478"/>
            <a:ext cx="7132320" cy="3566160"/>
          </a:xfrm>
          <a:prstGeom prst="rect">
            <a:avLst/>
          </a:prstGeom>
        </p:spPr>
      </p:pic>
      <p:sp>
        <p:nvSpPr>
          <p:cNvPr id="46" name="Google Shape;46;p8"/>
          <p:cNvSpPr txBox="1">
            <a:spLocks noGrp="1"/>
          </p:cNvSpPr>
          <p:nvPr>
            <p:ph type="title"/>
          </p:nvPr>
        </p:nvSpPr>
        <p:spPr>
          <a:xfrm>
            <a:off x="264178" y="394107"/>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sz="3200" dirty="0">
                <a:solidFill>
                  <a:schemeClr val="dk1"/>
                </a:solidFill>
              </a:rPr>
              <a:t>Performance impact with DRRIP[</a:t>
            </a:r>
            <a:r>
              <a:rPr lang="en" sz="3200" b="1" dirty="0">
                <a:solidFill>
                  <a:schemeClr val="dk1"/>
                </a:solidFill>
              </a:rPr>
              <a:t>client-server</a:t>
            </a:r>
            <a:r>
              <a:rPr lang="en" sz="3200" dirty="0">
                <a:solidFill>
                  <a:schemeClr val="dk1"/>
                </a:solidFill>
              </a:rPr>
              <a:t>]</a:t>
            </a:r>
            <a:endParaRPr sz="3200" dirty="0">
              <a:solidFill>
                <a:schemeClr val="dk1"/>
              </a:solidFill>
            </a:endParaRPr>
          </a:p>
        </p:txBody>
      </p:sp>
      <p:sp>
        <p:nvSpPr>
          <p:cNvPr id="47" name="Google Shape;47;p8"/>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21</a:t>
            </a:fld>
            <a:endParaRPr/>
          </a:p>
        </p:txBody>
      </p:sp>
      <p:sp>
        <p:nvSpPr>
          <p:cNvPr id="3" name="TextBox 2">
            <a:extLst>
              <a:ext uri="{FF2B5EF4-FFF2-40B4-BE49-F238E27FC236}">
                <a16:creationId xmlns:a16="http://schemas.microsoft.com/office/drawing/2014/main" id="{1ADD467B-3BA8-497A-9BED-2A5D053C50A9}"/>
              </a:ext>
            </a:extLst>
          </p:cNvPr>
          <p:cNvSpPr txBox="1"/>
          <p:nvPr/>
        </p:nvSpPr>
        <p:spPr>
          <a:xfrm>
            <a:off x="7120696" y="1481224"/>
            <a:ext cx="1894967" cy="2661761"/>
          </a:xfrm>
          <a:prstGeom prst="round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en-US" sz="1200" dirty="0"/>
              <a:t>Prefetcher – </a:t>
            </a:r>
            <a:r>
              <a:rPr lang="en-US" sz="1200" b="1" dirty="0"/>
              <a:t>IPCP</a:t>
            </a:r>
          </a:p>
          <a:p>
            <a:pPr algn="just"/>
            <a:endParaRPr lang="en-US" sz="1200" dirty="0"/>
          </a:p>
          <a:p>
            <a:pPr algn="just"/>
            <a:r>
              <a:rPr lang="en-US" sz="1200" dirty="0"/>
              <a:t>Baseline – LRU at all levels</a:t>
            </a:r>
          </a:p>
          <a:p>
            <a:pPr algn="just"/>
            <a:endParaRPr lang="en-US" sz="1200" dirty="0"/>
          </a:p>
          <a:p>
            <a:pPr algn="just"/>
            <a:r>
              <a:rPr lang="en-US" sz="1200" b="1" dirty="0"/>
              <a:t>DRRIP is used at L1D, L2C and LLC as well</a:t>
            </a:r>
          </a:p>
          <a:p>
            <a:pPr algn="just"/>
            <a:endParaRPr lang="en-US" sz="1200" b="1" dirty="0"/>
          </a:p>
          <a:p>
            <a:pPr algn="just"/>
            <a:r>
              <a:rPr lang="en-US" sz="1200" i="1" dirty="0"/>
              <a:t>Overall marginal performance  improvement</a:t>
            </a:r>
          </a:p>
          <a:p>
            <a:pPr algn="just"/>
            <a:endParaRPr lang="en-US" sz="1200" i="1" dirty="0"/>
          </a:p>
        </p:txBody>
      </p:sp>
    </p:spTree>
    <p:extLst>
      <p:ext uri="{BB962C8B-B14F-4D97-AF65-F5344CB8AC3E}">
        <p14:creationId xmlns:p14="http://schemas.microsoft.com/office/powerpoint/2010/main" val="9483810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473242" y="394107"/>
            <a:ext cx="8311536"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US" sz="3200" dirty="0">
                <a:solidFill>
                  <a:schemeClr val="dk1"/>
                </a:solidFill>
              </a:rPr>
              <a:t>Takeaway</a:t>
            </a:r>
            <a:endParaRPr sz="3200" dirty="0">
              <a:solidFill>
                <a:schemeClr val="dk1"/>
              </a:solidFill>
            </a:endParaRPr>
          </a:p>
        </p:txBody>
      </p:sp>
      <p:sp>
        <p:nvSpPr>
          <p:cNvPr id="47" name="Google Shape;47;p8"/>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22</a:t>
            </a:fld>
            <a:endParaRPr/>
          </a:p>
        </p:txBody>
      </p:sp>
      <p:sp>
        <p:nvSpPr>
          <p:cNvPr id="6" name="Google Shape;48;p8">
            <a:extLst>
              <a:ext uri="{FF2B5EF4-FFF2-40B4-BE49-F238E27FC236}">
                <a16:creationId xmlns:a16="http://schemas.microsoft.com/office/drawing/2014/main" id="{D1AABD85-4EFC-4D11-9D7F-93BE3B961A13}"/>
              </a:ext>
            </a:extLst>
          </p:cNvPr>
          <p:cNvSpPr txBox="1"/>
          <p:nvPr/>
        </p:nvSpPr>
        <p:spPr>
          <a:xfrm>
            <a:off x="311700" y="1356278"/>
            <a:ext cx="8390700" cy="3350100"/>
          </a:xfrm>
          <a:prstGeom prst="rect">
            <a:avLst/>
          </a:prstGeom>
          <a:noFill/>
          <a:ln>
            <a:noFill/>
          </a:ln>
        </p:spPr>
        <p:txBody>
          <a:bodyPr spcFirstLastPara="1" wrap="square" lIns="91425" tIns="91425" rIns="91425" bIns="91425" anchor="t" anchorCtr="0">
            <a:noAutofit/>
          </a:bodyPr>
          <a:lstStyle/>
          <a:p>
            <a:pPr marL="444500" lvl="0" indent="-342900">
              <a:lnSpc>
                <a:spcPct val="115000"/>
              </a:lnSpc>
              <a:buClr>
                <a:schemeClr val="dk1"/>
              </a:buClr>
              <a:buSzPts val="2000"/>
              <a:buFont typeface="Arial" panose="020B0604020202020204" pitchFamily="34" charset="0"/>
              <a:buChar char="•"/>
            </a:pPr>
            <a:r>
              <a:rPr lang="en-US" sz="2400" dirty="0">
                <a:solidFill>
                  <a:schemeClr val="dk1"/>
                </a:solidFill>
                <a:latin typeface="Cambria"/>
                <a:ea typeface="Cambria"/>
                <a:cs typeface="Cambria"/>
                <a:sym typeface="Cambria"/>
              </a:rPr>
              <a:t>Marginal performance degradation in case of SPEC CPU 2017 benchmarks both for SRRIP &amp; DRRIP</a:t>
            </a:r>
          </a:p>
          <a:p>
            <a:pPr marL="444500" indent="-342900">
              <a:lnSpc>
                <a:spcPct val="115000"/>
              </a:lnSpc>
              <a:buClr>
                <a:schemeClr val="dk1"/>
              </a:buClr>
              <a:buSzPts val="2000"/>
              <a:buFont typeface="Arial" panose="020B0604020202020204" pitchFamily="34" charset="0"/>
              <a:buChar char="•"/>
            </a:pPr>
            <a:r>
              <a:rPr lang="en-US" sz="2400" dirty="0">
                <a:solidFill>
                  <a:schemeClr val="dk1"/>
                </a:solidFill>
                <a:latin typeface="Cambria"/>
                <a:ea typeface="Cambria"/>
                <a:cs typeface="Cambria"/>
                <a:sym typeface="Cambria"/>
              </a:rPr>
              <a:t>Marginal performance improvement in case of client-server benchmarks both for SRRIP &amp; DRRIP</a:t>
            </a:r>
          </a:p>
          <a:p>
            <a:pPr marL="444500" lvl="0" indent="-342900">
              <a:lnSpc>
                <a:spcPct val="115000"/>
              </a:lnSpc>
              <a:buClr>
                <a:schemeClr val="dk1"/>
              </a:buClr>
              <a:buSzPts val="2000"/>
              <a:buFont typeface="Arial" panose="020B0604020202020204" pitchFamily="34" charset="0"/>
              <a:buChar char="•"/>
            </a:pPr>
            <a:endParaRPr lang="en-US" sz="2400" dirty="0">
              <a:solidFill>
                <a:schemeClr val="dk1"/>
              </a:solidFill>
              <a:latin typeface="Cambria"/>
              <a:ea typeface="Cambria"/>
              <a:cs typeface="Cambria"/>
              <a:sym typeface="Cambria"/>
            </a:endParaRPr>
          </a:p>
        </p:txBody>
      </p:sp>
    </p:spTree>
    <p:extLst>
      <p:ext uri="{BB962C8B-B14F-4D97-AF65-F5344CB8AC3E}">
        <p14:creationId xmlns:p14="http://schemas.microsoft.com/office/powerpoint/2010/main" val="86121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Google Shape;40;p7"/>
          <p:cNvSpPr txBox="1">
            <a:spLocks noGrp="1"/>
          </p:cNvSpPr>
          <p:nvPr>
            <p:ph type="ctrTitle" idx="2"/>
          </p:nvPr>
        </p:nvSpPr>
        <p:spPr>
          <a:xfrm>
            <a:off x="311700" y="423575"/>
            <a:ext cx="8520600" cy="4326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5200"/>
              <a:buNone/>
            </a:pPr>
            <a:r>
              <a:rPr lang="en" sz="2400" dirty="0">
                <a:solidFill>
                  <a:schemeClr val="dk1"/>
                </a:solidFill>
              </a:rPr>
              <a:t>CASPER @ IIT Bombay</a:t>
            </a:r>
            <a:endParaRPr sz="2400" dirty="0">
              <a:solidFill>
                <a:schemeClr val="dk1"/>
              </a:solidFill>
            </a:endParaRPr>
          </a:p>
          <a:p>
            <a:pPr marL="0" lvl="0" indent="0" algn="ctr" rtl="0">
              <a:lnSpc>
                <a:spcPct val="100000"/>
              </a:lnSpc>
              <a:spcBef>
                <a:spcPts val="0"/>
              </a:spcBef>
              <a:spcAft>
                <a:spcPts val="0"/>
              </a:spcAft>
              <a:buSzPts val="5200"/>
              <a:buNone/>
            </a:pPr>
            <a:br>
              <a:rPr lang="en" sz="5400" b="1" dirty="0"/>
            </a:br>
            <a:r>
              <a:rPr lang="en" sz="5400" b="1" dirty="0"/>
              <a:t>RnD Weekly Discussion</a:t>
            </a:r>
            <a:endParaRPr sz="2400" dirty="0"/>
          </a:p>
          <a:p>
            <a:pPr marL="0" lvl="0" indent="0" algn="ctr" rtl="0">
              <a:lnSpc>
                <a:spcPct val="100000"/>
              </a:lnSpc>
              <a:spcBef>
                <a:spcPts val="0"/>
              </a:spcBef>
              <a:spcAft>
                <a:spcPts val="0"/>
              </a:spcAft>
              <a:buSzPts val="5200"/>
              <a:buNone/>
            </a:pPr>
            <a:r>
              <a:rPr lang="en" sz="2400" dirty="0"/>
              <a:t>Week of October 26, 2021</a:t>
            </a:r>
            <a:endParaRPr sz="2400" dirty="0"/>
          </a:p>
          <a:p>
            <a:pPr marL="0" lvl="0" indent="0" algn="ctr" rtl="0">
              <a:lnSpc>
                <a:spcPct val="100000"/>
              </a:lnSpc>
              <a:spcBef>
                <a:spcPts val="0"/>
              </a:spcBef>
              <a:spcAft>
                <a:spcPts val="0"/>
              </a:spcAft>
              <a:buSzPts val="5200"/>
              <a:buNone/>
            </a:pPr>
            <a:endParaRPr sz="2400" dirty="0"/>
          </a:p>
          <a:p>
            <a:pPr marL="0" lvl="0" indent="0" algn="ctr" rtl="0">
              <a:lnSpc>
                <a:spcPct val="100000"/>
              </a:lnSpc>
              <a:spcBef>
                <a:spcPts val="0"/>
              </a:spcBef>
              <a:spcAft>
                <a:spcPts val="0"/>
              </a:spcAft>
              <a:buSzPts val="5200"/>
              <a:buNone/>
            </a:pPr>
            <a:r>
              <a:rPr lang="en" sz="2400" dirty="0">
                <a:solidFill>
                  <a:srgbClr val="000000"/>
                </a:solidFill>
              </a:rPr>
              <a:t>Sumon Nath</a:t>
            </a:r>
            <a:br>
              <a:rPr lang="en" sz="2400" dirty="0">
                <a:solidFill>
                  <a:srgbClr val="000000"/>
                </a:solidFill>
              </a:rPr>
            </a:br>
            <a:r>
              <a:rPr lang="en" sz="1500" dirty="0">
                <a:solidFill>
                  <a:srgbClr val="000000"/>
                </a:solidFill>
                <a:latin typeface="Courier Prime"/>
                <a:ea typeface="Courier Prime"/>
                <a:cs typeface="Courier Prime"/>
                <a:sym typeface="Courier Prime"/>
              </a:rPr>
              <a:t>sumon@cse.iitb.ac.in</a:t>
            </a:r>
            <a:endParaRPr sz="900" dirty="0">
              <a:solidFill>
                <a:srgbClr val="000000"/>
              </a:solidFill>
              <a:latin typeface="Courier Prime"/>
              <a:ea typeface="Courier Prime"/>
              <a:cs typeface="Courier Prime"/>
              <a:sym typeface="Courier Prime"/>
            </a:endParaRPr>
          </a:p>
        </p:txBody>
      </p:sp>
      <p:sp>
        <p:nvSpPr>
          <p:cNvPr id="41" name="Google Shape;41;p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800"/>
              <a:buNone/>
            </a:pPr>
            <a:fld id="{00000000-1234-1234-1234-123412341234}" type="slidenum">
              <a:rPr lang="en" sz="1800">
                <a:solidFill>
                  <a:srgbClr val="B22222"/>
                </a:solidFill>
                <a:latin typeface="Arial"/>
                <a:ea typeface="Arial"/>
                <a:cs typeface="Arial"/>
                <a:sym typeface="Arial"/>
              </a:rPr>
              <a:t>23</a:t>
            </a:fld>
            <a:endParaRPr sz="1800">
              <a:solidFill>
                <a:srgbClr val="B22222"/>
              </a:solidFill>
              <a:latin typeface="Arial"/>
              <a:ea typeface="Arial"/>
              <a:cs typeface="Arial"/>
              <a:sym typeface="Arial"/>
            </a:endParaRPr>
          </a:p>
        </p:txBody>
      </p:sp>
    </p:spTree>
    <p:extLst>
      <p:ext uri="{BB962C8B-B14F-4D97-AF65-F5344CB8AC3E}">
        <p14:creationId xmlns:p14="http://schemas.microsoft.com/office/powerpoint/2010/main" val="6891304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a:solidFill>
                  <a:schemeClr val="dk1"/>
                </a:solidFill>
              </a:rPr>
              <a:t>Work done</a:t>
            </a:r>
            <a:endParaRPr>
              <a:solidFill>
                <a:schemeClr val="dk1"/>
              </a:solidFill>
            </a:endParaRPr>
          </a:p>
        </p:txBody>
      </p:sp>
      <p:sp>
        <p:nvSpPr>
          <p:cNvPr id="47" name="Google Shape;47;p8"/>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24</a:t>
            </a:fld>
            <a:endParaRPr/>
          </a:p>
        </p:txBody>
      </p:sp>
      <p:sp>
        <p:nvSpPr>
          <p:cNvPr id="48" name="Google Shape;48;p8"/>
          <p:cNvSpPr txBox="1"/>
          <p:nvPr/>
        </p:nvSpPr>
        <p:spPr>
          <a:xfrm>
            <a:off x="311700" y="1356278"/>
            <a:ext cx="8390700" cy="3350100"/>
          </a:xfrm>
          <a:prstGeom prst="rect">
            <a:avLst/>
          </a:prstGeom>
          <a:noFill/>
          <a:ln>
            <a:noFill/>
          </a:ln>
        </p:spPr>
        <p:txBody>
          <a:bodyPr spcFirstLastPara="1" wrap="square" lIns="91425" tIns="91425" rIns="91425" bIns="91425" anchor="t" anchorCtr="0">
            <a:noAutofit/>
          </a:bodyPr>
          <a:lstStyle/>
          <a:p>
            <a:pPr marL="444500" lvl="0" indent="-342900">
              <a:lnSpc>
                <a:spcPct val="115000"/>
              </a:lnSpc>
              <a:buClr>
                <a:schemeClr val="dk1"/>
              </a:buClr>
              <a:buSzPts val="2000"/>
              <a:buFont typeface="Arial" panose="020B0604020202020204" pitchFamily="34" charset="0"/>
              <a:buChar char="•"/>
            </a:pPr>
            <a:r>
              <a:rPr lang="en-US" sz="2400" dirty="0">
                <a:solidFill>
                  <a:schemeClr val="dk1"/>
                </a:solidFill>
                <a:latin typeface="Cambria"/>
                <a:ea typeface="Cambria"/>
                <a:cs typeface="Cambria"/>
                <a:sym typeface="Cambria"/>
              </a:rPr>
              <a:t>Plots of speedup vs bandwidth when late prefetcher are eliminated for IPCP.</a:t>
            </a:r>
          </a:p>
          <a:p>
            <a:pPr marL="444500" lvl="0" indent="-342900">
              <a:lnSpc>
                <a:spcPct val="115000"/>
              </a:lnSpc>
              <a:buClr>
                <a:schemeClr val="dk1"/>
              </a:buClr>
              <a:buSzPts val="2000"/>
              <a:buFont typeface="Arial" panose="020B0604020202020204" pitchFamily="34" charset="0"/>
              <a:buChar char="•"/>
            </a:pPr>
            <a:r>
              <a:rPr lang="en-US" sz="2400" dirty="0">
                <a:solidFill>
                  <a:schemeClr val="dk1"/>
                </a:solidFill>
                <a:latin typeface="Cambria"/>
                <a:ea typeface="Cambria"/>
                <a:cs typeface="Cambria"/>
                <a:sym typeface="Cambria"/>
              </a:rPr>
              <a:t>Plot of lateness vs bandwidth for SPP, client-server </a:t>
            </a:r>
            <a:r>
              <a:rPr lang="en-US" sz="2400">
                <a:solidFill>
                  <a:schemeClr val="dk1"/>
                </a:solidFill>
                <a:latin typeface="Cambria"/>
                <a:ea typeface="Cambria"/>
                <a:cs typeface="Cambria"/>
                <a:sym typeface="Cambria"/>
              </a:rPr>
              <a:t>benchmarks.</a:t>
            </a:r>
            <a:endParaRPr lang="en-US" sz="2400" dirty="0">
              <a:solidFill>
                <a:schemeClr val="dk1"/>
              </a:solidFill>
              <a:latin typeface="Cambria"/>
              <a:ea typeface="Cambria"/>
              <a:cs typeface="Cambria"/>
              <a:sym typeface="Cambria"/>
            </a:endParaRPr>
          </a:p>
        </p:txBody>
      </p:sp>
      <p:sp>
        <p:nvSpPr>
          <p:cNvPr id="49" name="Google Shape;49;p8"/>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Tree>
    <p:extLst>
      <p:ext uri="{BB962C8B-B14F-4D97-AF65-F5344CB8AC3E}">
        <p14:creationId xmlns:p14="http://schemas.microsoft.com/office/powerpoint/2010/main" val="23400608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US" sz="3200" dirty="0">
                <a:solidFill>
                  <a:schemeClr val="dk1"/>
                </a:solidFill>
              </a:rPr>
              <a:t>Speedup</a:t>
            </a:r>
            <a:r>
              <a:rPr lang="en" sz="3200" dirty="0">
                <a:solidFill>
                  <a:schemeClr val="dk1"/>
                </a:solidFill>
              </a:rPr>
              <a:t> vs dram bandwidth [SPECCPU 2017]</a:t>
            </a:r>
            <a:endParaRPr sz="3200" dirty="0">
              <a:solidFill>
                <a:schemeClr val="dk1"/>
              </a:solidFill>
            </a:endParaRPr>
          </a:p>
        </p:txBody>
      </p:sp>
      <p:sp>
        <p:nvSpPr>
          <p:cNvPr id="47" name="Google Shape;47;p8"/>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25</a:t>
            </a:fld>
            <a:endParaRPr/>
          </a:p>
        </p:txBody>
      </p:sp>
      <p:sp>
        <p:nvSpPr>
          <p:cNvPr id="49" name="Google Shape;49;p8"/>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3" name="TextBox 2">
            <a:extLst>
              <a:ext uri="{FF2B5EF4-FFF2-40B4-BE49-F238E27FC236}">
                <a16:creationId xmlns:a16="http://schemas.microsoft.com/office/drawing/2014/main" id="{1ADD467B-3BA8-497A-9BED-2A5D053C50A9}"/>
              </a:ext>
            </a:extLst>
          </p:cNvPr>
          <p:cNvSpPr txBox="1"/>
          <p:nvPr/>
        </p:nvSpPr>
        <p:spPr>
          <a:xfrm>
            <a:off x="6028381" y="1516142"/>
            <a:ext cx="2725521" cy="1736646"/>
          </a:xfrm>
          <a:prstGeom prst="round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a:buFont typeface="Arial" panose="020B0604020202020204" pitchFamily="34" charset="0"/>
              <a:buChar char="•"/>
            </a:pPr>
            <a:r>
              <a:rPr lang="en-US" sz="1600" dirty="0"/>
              <a:t>Prefetcher – </a:t>
            </a:r>
            <a:r>
              <a:rPr lang="en-US" sz="1600" b="1" dirty="0"/>
              <a:t>IPCP</a:t>
            </a:r>
          </a:p>
          <a:p>
            <a:pPr marL="285750" indent="-285750">
              <a:buFont typeface="Arial" panose="020B0604020202020204" pitchFamily="34" charset="0"/>
              <a:buChar char="•"/>
            </a:pPr>
            <a:r>
              <a:rPr lang="en-US" sz="1600" dirty="0"/>
              <a:t>Cache level – L1D</a:t>
            </a:r>
          </a:p>
          <a:p>
            <a:pPr marL="285750" indent="-285750">
              <a:buFont typeface="Arial" panose="020B0604020202020204" pitchFamily="34" charset="0"/>
              <a:buChar char="•"/>
            </a:pPr>
            <a:r>
              <a:rPr lang="en-US" sz="1600" i="1" dirty="0"/>
              <a:t>Speedup in case all late prefetches are converted to timely prefetches</a:t>
            </a:r>
          </a:p>
        </p:txBody>
      </p:sp>
      <p:graphicFrame>
        <p:nvGraphicFramePr>
          <p:cNvPr id="7" name="Chart 6">
            <a:extLst>
              <a:ext uri="{FF2B5EF4-FFF2-40B4-BE49-F238E27FC236}">
                <a16:creationId xmlns:a16="http://schemas.microsoft.com/office/drawing/2014/main" id="{6BB974DE-CBAD-4C23-9CF0-6171EFB04351}"/>
              </a:ext>
            </a:extLst>
          </p:cNvPr>
          <p:cNvGraphicFramePr>
            <a:graphicFrameLocks/>
          </p:cNvGraphicFramePr>
          <p:nvPr>
            <p:extLst>
              <p:ext uri="{D42A27DB-BD31-4B8C-83A1-F6EECF244321}">
                <p14:modId xmlns:p14="http://schemas.microsoft.com/office/powerpoint/2010/main" val="513726717"/>
              </p:ext>
            </p:extLst>
          </p:nvPr>
        </p:nvGraphicFramePr>
        <p:xfrm>
          <a:off x="311700" y="1207911"/>
          <a:ext cx="5619751" cy="390048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331447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US" sz="3200" dirty="0">
                <a:solidFill>
                  <a:schemeClr val="dk1"/>
                </a:solidFill>
              </a:rPr>
              <a:t>Speedup</a:t>
            </a:r>
            <a:r>
              <a:rPr lang="en" sz="3200" dirty="0">
                <a:solidFill>
                  <a:schemeClr val="dk1"/>
                </a:solidFill>
              </a:rPr>
              <a:t> vs dram bandwidth [client-server]</a:t>
            </a:r>
            <a:endParaRPr sz="3200" dirty="0">
              <a:solidFill>
                <a:schemeClr val="dk1"/>
              </a:solidFill>
            </a:endParaRPr>
          </a:p>
        </p:txBody>
      </p:sp>
      <p:sp>
        <p:nvSpPr>
          <p:cNvPr id="47" name="Google Shape;47;p8"/>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26</a:t>
            </a:fld>
            <a:endParaRPr/>
          </a:p>
        </p:txBody>
      </p:sp>
      <p:sp>
        <p:nvSpPr>
          <p:cNvPr id="49" name="Google Shape;49;p8"/>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3" name="TextBox 2">
            <a:extLst>
              <a:ext uri="{FF2B5EF4-FFF2-40B4-BE49-F238E27FC236}">
                <a16:creationId xmlns:a16="http://schemas.microsoft.com/office/drawing/2014/main" id="{1ADD467B-3BA8-497A-9BED-2A5D053C50A9}"/>
              </a:ext>
            </a:extLst>
          </p:cNvPr>
          <p:cNvSpPr txBox="1"/>
          <p:nvPr/>
        </p:nvSpPr>
        <p:spPr>
          <a:xfrm>
            <a:off x="6028381" y="1516142"/>
            <a:ext cx="2725521" cy="1736646"/>
          </a:xfrm>
          <a:prstGeom prst="round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a:buFont typeface="Arial" panose="020B0604020202020204" pitchFamily="34" charset="0"/>
              <a:buChar char="•"/>
            </a:pPr>
            <a:r>
              <a:rPr lang="en-US" sz="1600" dirty="0"/>
              <a:t>Prefetcher – </a:t>
            </a:r>
            <a:r>
              <a:rPr lang="en-US" sz="1600" b="1" dirty="0"/>
              <a:t>IPCP</a:t>
            </a:r>
          </a:p>
          <a:p>
            <a:pPr marL="285750" indent="-285750">
              <a:buFont typeface="Arial" panose="020B0604020202020204" pitchFamily="34" charset="0"/>
              <a:buChar char="•"/>
            </a:pPr>
            <a:r>
              <a:rPr lang="en-US" sz="1600" dirty="0"/>
              <a:t>Cache level – L1D</a:t>
            </a:r>
          </a:p>
          <a:p>
            <a:pPr marL="285750" indent="-285750">
              <a:buFont typeface="Arial" panose="020B0604020202020204" pitchFamily="34" charset="0"/>
              <a:buChar char="•"/>
            </a:pPr>
            <a:r>
              <a:rPr lang="en-US" sz="1600" i="1" dirty="0"/>
              <a:t>Speedup in case all late prefetches are converted to timely prefetches</a:t>
            </a:r>
          </a:p>
        </p:txBody>
      </p:sp>
      <p:graphicFrame>
        <p:nvGraphicFramePr>
          <p:cNvPr id="8" name="Chart 7">
            <a:extLst>
              <a:ext uri="{FF2B5EF4-FFF2-40B4-BE49-F238E27FC236}">
                <a16:creationId xmlns:a16="http://schemas.microsoft.com/office/drawing/2014/main" id="{CFE4FE5D-5902-405B-AF21-F77714EC2379}"/>
              </a:ext>
            </a:extLst>
          </p:cNvPr>
          <p:cNvGraphicFramePr>
            <a:graphicFrameLocks/>
          </p:cNvGraphicFramePr>
          <p:nvPr>
            <p:extLst>
              <p:ext uri="{D42A27DB-BD31-4B8C-83A1-F6EECF244321}">
                <p14:modId xmlns:p14="http://schemas.microsoft.com/office/powerpoint/2010/main" val="4167446409"/>
              </p:ext>
            </p:extLst>
          </p:nvPr>
        </p:nvGraphicFramePr>
        <p:xfrm>
          <a:off x="390098" y="1283368"/>
          <a:ext cx="5433185" cy="376187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697975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US" sz="3200" dirty="0">
                <a:solidFill>
                  <a:schemeClr val="dk1"/>
                </a:solidFill>
              </a:rPr>
              <a:t>L</a:t>
            </a:r>
            <a:r>
              <a:rPr lang="en" sz="3200" dirty="0">
                <a:solidFill>
                  <a:schemeClr val="dk1"/>
                </a:solidFill>
              </a:rPr>
              <a:t>ateness vs dram bandwidth [</a:t>
            </a:r>
            <a:r>
              <a:rPr lang="en-US" sz="3200" dirty="0">
                <a:solidFill>
                  <a:schemeClr val="tx1"/>
                </a:solidFill>
              </a:rPr>
              <a:t>client-server</a:t>
            </a:r>
            <a:r>
              <a:rPr lang="en" sz="3200" dirty="0">
                <a:solidFill>
                  <a:schemeClr val="dk1"/>
                </a:solidFill>
              </a:rPr>
              <a:t>]</a:t>
            </a:r>
            <a:endParaRPr sz="3200" dirty="0">
              <a:solidFill>
                <a:schemeClr val="dk1"/>
              </a:solidFill>
            </a:endParaRPr>
          </a:p>
        </p:txBody>
      </p:sp>
      <p:sp>
        <p:nvSpPr>
          <p:cNvPr id="47" name="Google Shape;47;p8"/>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27</a:t>
            </a:fld>
            <a:endParaRPr/>
          </a:p>
        </p:txBody>
      </p:sp>
      <p:sp>
        <p:nvSpPr>
          <p:cNvPr id="49" name="Google Shape;49;p8"/>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3" name="TextBox 2">
            <a:extLst>
              <a:ext uri="{FF2B5EF4-FFF2-40B4-BE49-F238E27FC236}">
                <a16:creationId xmlns:a16="http://schemas.microsoft.com/office/drawing/2014/main" id="{1ADD467B-3BA8-497A-9BED-2A5D053C50A9}"/>
              </a:ext>
            </a:extLst>
          </p:cNvPr>
          <p:cNvSpPr txBox="1"/>
          <p:nvPr/>
        </p:nvSpPr>
        <p:spPr>
          <a:xfrm>
            <a:off x="6028381" y="1516142"/>
            <a:ext cx="2674979" cy="646986"/>
          </a:xfrm>
          <a:prstGeom prst="round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a:buFont typeface="Arial" panose="020B0604020202020204" pitchFamily="34" charset="0"/>
              <a:buChar char="•"/>
            </a:pPr>
            <a:r>
              <a:rPr lang="en-US" sz="1600" dirty="0"/>
              <a:t>Prefetcher – </a:t>
            </a:r>
            <a:r>
              <a:rPr lang="en-US" sz="1600" b="1" dirty="0"/>
              <a:t>SPP</a:t>
            </a:r>
          </a:p>
          <a:p>
            <a:pPr marL="285750" indent="-285750">
              <a:buFont typeface="Arial" panose="020B0604020202020204" pitchFamily="34" charset="0"/>
              <a:buChar char="•"/>
            </a:pPr>
            <a:r>
              <a:rPr lang="en-US" sz="1600" dirty="0"/>
              <a:t>Cache level – L2C</a:t>
            </a:r>
          </a:p>
        </p:txBody>
      </p:sp>
      <p:graphicFrame>
        <p:nvGraphicFramePr>
          <p:cNvPr id="8" name="Chart 7">
            <a:extLst>
              <a:ext uri="{FF2B5EF4-FFF2-40B4-BE49-F238E27FC236}">
                <a16:creationId xmlns:a16="http://schemas.microsoft.com/office/drawing/2014/main" id="{D70B6C09-2D7B-4FCA-BBD6-742EE21DE443}"/>
              </a:ext>
            </a:extLst>
          </p:cNvPr>
          <p:cNvGraphicFramePr>
            <a:graphicFrameLocks/>
          </p:cNvGraphicFramePr>
          <p:nvPr>
            <p:extLst>
              <p:ext uri="{D42A27DB-BD31-4B8C-83A1-F6EECF244321}">
                <p14:modId xmlns:p14="http://schemas.microsoft.com/office/powerpoint/2010/main" val="1598544646"/>
              </p:ext>
            </p:extLst>
          </p:nvPr>
        </p:nvGraphicFramePr>
        <p:xfrm>
          <a:off x="440640" y="1267325"/>
          <a:ext cx="5230244" cy="375385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583802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dirty="0">
                <a:solidFill>
                  <a:schemeClr val="dk1"/>
                </a:solidFill>
              </a:rPr>
              <a:t>Todo</a:t>
            </a:r>
            <a:endParaRPr dirty="0">
              <a:solidFill>
                <a:schemeClr val="dk1"/>
              </a:solidFill>
            </a:endParaRPr>
          </a:p>
        </p:txBody>
      </p:sp>
      <p:sp>
        <p:nvSpPr>
          <p:cNvPr id="47" name="Google Shape;47;p8"/>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28</a:t>
            </a:fld>
            <a:endParaRPr/>
          </a:p>
        </p:txBody>
      </p:sp>
      <p:sp>
        <p:nvSpPr>
          <p:cNvPr id="48" name="Google Shape;48;p8"/>
          <p:cNvSpPr txBox="1"/>
          <p:nvPr/>
        </p:nvSpPr>
        <p:spPr>
          <a:xfrm>
            <a:off x="311700" y="1356278"/>
            <a:ext cx="8390700" cy="3350100"/>
          </a:xfrm>
          <a:prstGeom prst="rect">
            <a:avLst/>
          </a:prstGeom>
          <a:noFill/>
          <a:ln>
            <a:noFill/>
          </a:ln>
        </p:spPr>
        <p:txBody>
          <a:bodyPr spcFirstLastPara="1" wrap="square" lIns="91425" tIns="91425" rIns="91425" bIns="91425" anchor="t" anchorCtr="0">
            <a:noAutofit/>
          </a:bodyPr>
          <a:lstStyle/>
          <a:p>
            <a:pPr marL="444500" lvl="0" indent="-342900">
              <a:lnSpc>
                <a:spcPct val="115000"/>
              </a:lnSpc>
              <a:buClr>
                <a:schemeClr val="dk1"/>
              </a:buClr>
              <a:buSzPts val="2000"/>
              <a:buFont typeface="Arial" panose="020B0604020202020204" pitchFamily="34" charset="0"/>
              <a:buChar char="•"/>
            </a:pPr>
            <a:r>
              <a:rPr lang="en-US" sz="2400" dirty="0">
                <a:solidFill>
                  <a:schemeClr val="dk1"/>
                </a:solidFill>
                <a:latin typeface="Cambria"/>
                <a:ea typeface="Cambria"/>
                <a:cs typeface="Cambria"/>
                <a:sym typeface="Cambria"/>
              </a:rPr>
              <a:t>Need to find the speedup when late prefetches are eliminated in case of SPP. Facing a small blocker here, will solve it asap.</a:t>
            </a:r>
          </a:p>
        </p:txBody>
      </p:sp>
      <p:sp>
        <p:nvSpPr>
          <p:cNvPr id="49" name="Google Shape;49;p8"/>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Tree>
    <p:extLst>
      <p:ext uri="{BB962C8B-B14F-4D97-AF65-F5344CB8AC3E}">
        <p14:creationId xmlns:p14="http://schemas.microsoft.com/office/powerpoint/2010/main" val="23170627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dirty="0">
                <a:solidFill>
                  <a:schemeClr val="dk1"/>
                </a:solidFill>
              </a:rPr>
              <a:t>Problem</a:t>
            </a:r>
            <a:endParaRPr dirty="0">
              <a:solidFill>
                <a:schemeClr val="dk1"/>
              </a:solidFill>
            </a:endParaRPr>
          </a:p>
        </p:txBody>
      </p:sp>
      <p:sp>
        <p:nvSpPr>
          <p:cNvPr id="47" name="Google Shape;47;p8"/>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29</a:t>
            </a:fld>
            <a:endParaRPr/>
          </a:p>
        </p:txBody>
      </p:sp>
      <p:sp>
        <p:nvSpPr>
          <p:cNvPr id="48" name="Google Shape;48;p8"/>
          <p:cNvSpPr txBox="1"/>
          <p:nvPr/>
        </p:nvSpPr>
        <p:spPr>
          <a:xfrm>
            <a:off x="311700" y="1356278"/>
            <a:ext cx="8390700" cy="3350100"/>
          </a:xfrm>
          <a:prstGeom prst="rect">
            <a:avLst/>
          </a:prstGeom>
          <a:noFill/>
          <a:ln>
            <a:noFill/>
          </a:ln>
        </p:spPr>
        <p:txBody>
          <a:bodyPr spcFirstLastPara="1" wrap="square" lIns="91425" tIns="91425" rIns="91425" bIns="91425" anchor="t" anchorCtr="0">
            <a:noAutofit/>
          </a:bodyPr>
          <a:lstStyle/>
          <a:p>
            <a:pPr marL="444500" lvl="0" indent="-342900">
              <a:lnSpc>
                <a:spcPct val="115000"/>
              </a:lnSpc>
              <a:buClr>
                <a:schemeClr val="dk1"/>
              </a:buClr>
              <a:buSzPts val="2000"/>
              <a:buFont typeface="Arial" panose="020B0604020202020204" pitchFamily="34" charset="0"/>
              <a:buChar char="•"/>
            </a:pPr>
            <a:r>
              <a:rPr lang="en-US" sz="2400" dirty="0">
                <a:solidFill>
                  <a:schemeClr val="dk1"/>
                </a:solidFill>
                <a:latin typeface="Cambria"/>
                <a:ea typeface="Cambria"/>
                <a:cs typeface="Cambria"/>
                <a:sym typeface="Cambria"/>
              </a:rPr>
              <a:t>Plots of speedup vs bandwidth when late prefetcher are eliminated for IPCP.</a:t>
            </a:r>
          </a:p>
          <a:p>
            <a:pPr marL="444500" lvl="0" indent="-342900">
              <a:lnSpc>
                <a:spcPct val="115000"/>
              </a:lnSpc>
              <a:buClr>
                <a:schemeClr val="dk1"/>
              </a:buClr>
              <a:buSzPts val="2000"/>
              <a:buFont typeface="Arial" panose="020B0604020202020204" pitchFamily="34" charset="0"/>
              <a:buChar char="•"/>
            </a:pPr>
            <a:r>
              <a:rPr lang="en-US" sz="2400" dirty="0">
                <a:solidFill>
                  <a:schemeClr val="dk1"/>
                </a:solidFill>
                <a:latin typeface="Cambria"/>
                <a:ea typeface="Cambria"/>
                <a:cs typeface="Cambria"/>
                <a:sym typeface="Cambria"/>
              </a:rPr>
              <a:t>Plot of lateness vs bandwidth for SPP, client-server benchmarks.</a:t>
            </a:r>
          </a:p>
        </p:txBody>
      </p:sp>
      <p:sp>
        <p:nvSpPr>
          <p:cNvPr id="49" name="Google Shape;49;p8"/>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Tree>
    <p:extLst>
      <p:ext uri="{BB962C8B-B14F-4D97-AF65-F5344CB8AC3E}">
        <p14:creationId xmlns:p14="http://schemas.microsoft.com/office/powerpoint/2010/main" val="3258954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Google Shape;40;p7"/>
          <p:cNvSpPr txBox="1">
            <a:spLocks noGrp="1"/>
          </p:cNvSpPr>
          <p:nvPr>
            <p:ph type="ctrTitle" idx="2"/>
          </p:nvPr>
        </p:nvSpPr>
        <p:spPr>
          <a:xfrm>
            <a:off x="311700" y="423575"/>
            <a:ext cx="8520600" cy="4326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5200"/>
              <a:buNone/>
            </a:pPr>
            <a:r>
              <a:rPr lang="en" sz="2400" dirty="0">
                <a:solidFill>
                  <a:schemeClr val="dk1"/>
                </a:solidFill>
              </a:rPr>
              <a:t>CASPER @ IIT Bombay</a:t>
            </a:r>
            <a:endParaRPr sz="2400" dirty="0">
              <a:solidFill>
                <a:schemeClr val="dk1"/>
              </a:solidFill>
            </a:endParaRPr>
          </a:p>
          <a:p>
            <a:pPr marL="0" lvl="0" indent="0" algn="ctr" rtl="0">
              <a:lnSpc>
                <a:spcPct val="100000"/>
              </a:lnSpc>
              <a:spcBef>
                <a:spcPts val="0"/>
              </a:spcBef>
              <a:spcAft>
                <a:spcPts val="0"/>
              </a:spcAft>
              <a:buSzPts val="5200"/>
              <a:buNone/>
            </a:pPr>
            <a:br>
              <a:rPr lang="en" sz="5400" b="1" dirty="0"/>
            </a:br>
            <a:r>
              <a:rPr lang="en" sz="5400" b="1" dirty="0"/>
              <a:t>RnD Weekly Discussion</a:t>
            </a:r>
            <a:endParaRPr sz="2400" dirty="0"/>
          </a:p>
          <a:p>
            <a:pPr marL="0" lvl="0" indent="0" algn="ctr" rtl="0">
              <a:lnSpc>
                <a:spcPct val="100000"/>
              </a:lnSpc>
              <a:spcBef>
                <a:spcPts val="0"/>
              </a:spcBef>
              <a:spcAft>
                <a:spcPts val="0"/>
              </a:spcAft>
              <a:buSzPts val="5200"/>
              <a:buNone/>
            </a:pPr>
            <a:r>
              <a:rPr lang="en" sz="2400" dirty="0"/>
              <a:t>Week of November 2, 2021</a:t>
            </a:r>
            <a:endParaRPr sz="2400" dirty="0"/>
          </a:p>
          <a:p>
            <a:pPr marL="0" lvl="0" indent="0" algn="ctr" rtl="0">
              <a:lnSpc>
                <a:spcPct val="100000"/>
              </a:lnSpc>
              <a:spcBef>
                <a:spcPts val="0"/>
              </a:spcBef>
              <a:spcAft>
                <a:spcPts val="0"/>
              </a:spcAft>
              <a:buSzPts val="5200"/>
              <a:buNone/>
            </a:pPr>
            <a:endParaRPr sz="2400" dirty="0"/>
          </a:p>
          <a:p>
            <a:pPr marL="0" lvl="0" indent="0" algn="ctr" rtl="0">
              <a:lnSpc>
                <a:spcPct val="100000"/>
              </a:lnSpc>
              <a:spcBef>
                <a:spcPts val="0"/>
              </a:spcBef>
              <a:spcAft>
                <a:spcPts val="0"/>
              </a:spcAft>
              <a:buSzPts val="5200"/>
              <a:buNone/>
            </a:pPr>
            <a:r>
              <a:rPr lang="en" sz="2400" dirty="0">
                <a:solidFill>
                  <a:srgbClr val="000000"/>
                </a:solidFill>
              </a:rPr>
              <a:t>Sumon Nath</a:t>
            </a:r>
            <a:br>
              <a:rPr lang="en" sz="2400" dirty="0">
                <a:solidFill>
                  <a:srgbClr val="000000"/>
                </a:solidFill>
              </a:rPr>
            </a:br>
            <a:r>
              <a:rPr lang="en" sz="1500" dirty="0">
                <a:solidFill>
                  <a:srgbClr val="000000"/>
                </a:solidFill>
                <a:latin typeface="Courier Prime"/>
                <a:ea typeface="Courier Prime"/>
                <a:cs typeface="Courier Prime"/>
                <a:sym typeface="Courier Prime"/>
              </a:rPr>
              <a:t>sumon@cse.iitb.ac.in</a:t>
            </a:r>
            <a:endParaRPr sz="900" dirty="0">
              <a:solidFill>
                <a:srgbClr val="000000"/>
              </a:solidFill>
              <a:latin typeface="Courier Prime"/>
              <a:ea typeface="Courier Prime"/>
              <a:cs typeface="Courier Prime"/>
              <a:sym typeface="Courier Prime"/>
            </a:endParaRPr>
          </a:p>
        </p:txBody>
      </p:sp>
      <p:sp>
        <p:nvSpPr>
          <p:cNvPr id="41" name="Google Shape;41;p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800"/>
              <a:buNone/>
            </a:pPr>
            <a:fld id="{00000000-1234-1234-1234-123412341234}" type="slidenum">
              <a:rPr lang="en" sz="1800">
                <a:solidFill>
                  <a:srgbClr val="B22222"/>
                </a:solidFill>
                <a:latin typeface="Arial"/>
                <a:ea typeface="Arial"/>
                <a:cs typeface="Arial"/>
                <a:sym typeface="Arial"/>
              </a:rPr>
              <a:t>3</a:t>
            </a:fld>
            <a:endParaRPr sz="1800">
              <a:solidFill>
                <a:srgbClr val="B22222"/>
              </a:solidFill>
              <a:latin typeface="Arial"/>
              <a:ea typeface="Arial"/>
              <a:cs typeface="Arial"/>
              <a:sym typeface="Arial"/>
            </a:endParaRPr>
          </a:p>
        </p:txBody>
      </p:sp>
    </p:spTree>
    <p:extLst>
      <p:ext uri="{BB962C8B-B14F-4D97-AF65-F5344CB8AC3E}">
        <p14:creationId xmlns:p14="http://schemas.microsoft.com/office/powerpoint/2010/main" val="3600806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Google Shape;40;p7"/>
          <p:cNvSpPr txBox="1">
            <a:spLocks noGrp="1"/>
          </p:cNvSpPr>
          <p:nvPr>
            <p:ph type="ctrTitle" idx="2"/>
          </p:nvPr>
        </p:nvSpPr>
        <p:spPr>
          <a:xfrm>
            <a:off x="311700" y="423575"/>
            <a:ext cx="8520600" cy="4326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5200"/>
              <a:buNone/>
            </a:pPr>
            <a:r>
              <a:rPr lang="en" sz="2400" dirty="0">
                <a:solidFill>
                  <a:schemeClr val="dk1"/>
                </a:solidFill>
              </a:rPr>
              <a:t>CASPER @ IIT Bombay</a:t>
            </a:r>
            <a:endParaRPr sz="2400" dirty="0">
              <a:solidFill>
                <a:schemeClr val="dk1"/>
              </a:solidFill>
            </a:endParaRPr>
          </a:p>
          <a:p>
            <a:pPr marL="0" lvl="0" indent="0" algn="ctr" rtl="0">
              <a:lnSpc>
                <a:spcPct val="100000"/>
              </a:lnSpc>
              <a:spcBef>
                <a:spcPts val="0"/>
              </a:spcBef>
              <a:spcAft>
                <a:spcPts val="0"/>
              </a:spcAft>
              <a:buSzPts val="5200"/>
              <a:buNone/>
            </a:pPr>
            <a:br>
              <a:rPr lang="en" sz="5400" b="1" dirty="0"/>
            </a:br>
            <a:r>
              <a:rPr lang="en" sz="5400" b="1" dirty="0"/>
              <a:t>RnD Weekly Discussion</a:t>
            </a:r>
            <a:endParaRPr sz="2400" dirty="0"/>
          </a:p>
          <a:p>
            <a:pPr marL="0" lvl="0" indent="0" algn="ctr" rtl="0">
              <a:lnSpc>
                <a:spcPct val="100000"/>
              </a:lnSpc>
              <a:spcBef>
                <a:spcPts val="0"/>
              </a:spcBef>
              <a:spcAft>
                <a:spcPts val="0"/>
              </a:spcAft>
              <a:buSzPts val="5200"/>
              <a:buNone/>
            </a:pPr>
            <a:r>
              <a:rPr lang="en" sz="2400" dirty="0"/>
              <a:t>Week of </a:t>
            </a:r>
            <a:r>
              <a:rPr lang="en" sz="2400"/>
              <a:t>October 19, </a:t>
            </a:r>
            <a:r>
              <a:rPr lang="en" sz="2400" dirty="0"/>
              <a:t>2021</a:t>
            </a:r>
            <a:endParaRPr sz="2400" dirty="0"/>
          </a:p>
          <a:p>
            <a:pPr marL="0" lvl="0" indent="0" algn="ctr" rtl="0">
              <a:lnSpc>
                <a:spcPct val="100000"/>
              </a:lnSpc>
              <a:spcBef>
                <a:spcPts val="0"/>
              </a:spcBef>
              <a:spcAft>
                <a:spcPts val="0"/>
              </a:spcAft>
              <a:buSzPts val="5200"/>
              <a:buNone/>
            </a:pPr>
            <a:endParaRPr sz="2400" dirty="0"/>
          </a:p>
          <a:p>
            <a:pPr marL="0" lvl="0" indent="0" algn="ctr" rtl="0">
              <a:lnSpc>
                <a:spcPct val="100000"/>
              </a:lnSpc>
              <a:spcBef>
                <a:spcPts val="0"/>
              </a:spcBef>
              <a:spcAft>
                <a:spcPts val="0"/>
              </a:spcAft>
              <a:buSzPts val="5200"/>
              <a:buNone/>
            </a:pPr>
            <a:r>
              <a:rPr lang="en" sz="2400" dirty="0">
                <a:solidFill>
                  <a:srgbClr val="000000"/>
                </a:solidFill>
              </a:rPr>
              <a:t>Sumon Nath</a:t>
            </a:r>
            <a:br>
              <a:rPr lang="en" sz="2400" dirty="0">
                <a:solidFill>
                  <a:srgbClr val="000000"/>
                </a:solidFill>
              </a:rPr>
            </a:br>
            <a:r>
              <a:rPr lang="en" sz="1500" dirty="0">
                <a:solidFill>
                  <a:srgbClr val="000000"/>
                </a:solidFill>
                <a:latin typeface="Courier Prime"/>
                <a:ea typeface="Courier Prime"/>
                <a:cs typeface="Courier Prime"/>
                <a:sym typeface="Courier Prime"/>
              </a:rPr>
              <a:t>sumon@cse.iitb.ac.in</a:t>
            </a:r>
            <a:endParaRPr sz="900" dirty="0">
              <a:solidFill>
                <a:srgbClr val="000000"/>
              </a:solidFill>
              <a:latin typeface="Courier Prime"/>
              <a:ea typeface="Courier Prime"/>
              <a:cs typeface="Courier Prime"/>
              <a:sym typeface="Courier Prime"/>
            </a:endParaRPr>
          </a:p>
        </p:txBody>
      </p:sp>
      <p:sp>
        <p:nvSpPr>
          <p:cNvPr id="41" name="Google Shape;41;p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800"/>
              <a:buNone/>
            </a:pPr>
            <a:fld id="{00000000-1234-1234-1234-123412341234}" type="slidenum">
              <a:rPr lang="en" sz="1800">
                <a:solidFill>
                  <a:srgbClr val="B22222"/>
                </a:solidFill>
                <a:latin typeface="Arial"/>
                <a:ea typeface="Arial"/>
                <a:cs typeface="Arial"/>
                <a:sym typeface="Arial"/>
              </a:rPr>
              <a:t>30</a:t>
            </a:fld>
            <a:endParaRPr sz="1800">
              <a:solidFill>
                <a:srgbClr val="B22222"/>
              </a:solidFill>
              <a:latin typeface="Arial"/>
              <a:ea typeface="Arial"/>
              <a:cs typeface="Arial"/>
              <a:sym typeface="Arial"/>
            </a:endParaRPr>
          </a:p>
        </p:txBody>
      </p:sp>
    </p:spTree>
    <p:extLst>
      <p:ext uri="{BB962C8B-B14F-4D97-AF65-F5344CB8AC3E}">
        <p14:creationId xmlns:p14="http://schemas.microsoft.com/office/powerpoint/2010/main" val="39383992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US" sz="3200" dirty="0">
                <a:solidFill>
                  <a:schemeClr val="dk1"/>
                </a:solidFill>
              </a:rPr>
              <a:t>L</a:t>
            </a:r>
            <a:r>
              <a:rPr lang="en" sz="3200" dirty="0">
                <a:solidFill>
                  <a:schemeClr val="dk1"/>
                </a:solidFill>
              </a:rPr>
              <a:t>ateness vs dram bandwidth [</a:t>
            </a:r>
            <a:r>
              <a:rPr lang="en-US" sz="3200" dirty="0">
                <a:solidFill>
                  <a:schemeClr val="tx1"/>
                </a:solidFill>
              </a:rPr>
              <a:t>SPEC CPU 2017</a:t>
            </a:r>
            <a:r>
              <a:rPr lang="en" sz="3200" dirty="0">
                <a:solidFill>
                  <a:schemeClr val="dk1"/>
                </a:solidFill>
              </a:rPr>
              <a:t>]</a:t>
            </a:r>
            <a:endParaRPr sz="3200" dirty="0">
              <a:solidFill>
                <a:schemeClr val="dk1"/>
              </a:solidFill>
            </a:endParaRPr>
          </a:p>
        </p:txBody>
      </p:sp>
      <p:sp>
        <p:nvSpPr>
          <p:cNvPr id="47" name="Google Shape;47;p8"/>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31</a:t>
            </a:fld>
            <a:endParaRPr/>
          </a:p>
        </p:txBody>
      </p:sp>
      <p:sp>
        <p:nvSpPr>
          <p:cNvPr id="49" name="Google Shape;49;p8"/>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3" name="TextBox 2">
            <a:extLst>
              <a:ext uri="{FF2B5EF4-FFF2-40B4-BE49-F238E27FC236}">
                <a16:creationId xmlns:a16="http://schemas.microsoft.com/office/drawing/2014/main" id="{1ADD467B-3BA8-497A-9BED-2A5D053C50A9}"/>
              </a:ext>
            </a:extLst>
          </p:cNvPr>
          <p:cNvSpPr txBox="1"/>
          <p:nvPr/>
        </p:nvSpPr>
        <p:spPr>
          <a:xfrm>
            <a:off x="6028381" y="1516142"/>
            <a:ext cx="2674979" cy="646986"/>
          </a:xfrm>
          <a:prstGeom prst="round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a:buFont typeface="Arial" panose="020B0604020202020204" pitchFamily="34" charset="0"/>
              <a:buChar char="•"/>
            </a:pPr>
            <a:r>
              <a:rPr lang="en-US" sz="1600" dirty="0"/>
              <a:t>Prefetcher – </a:t>
            </a:r>
            <a:r>
              <a:rPr lang="en-US" sz="1600" b="1" dirty="0"/>
              <a:t>SPP</a:t>
            </a:r>
          </a:p>
          <a:p>
            <a:pPr marL="285750" indent="-285750">
              <a:buFont typeface="Arial" panose="020B0604020202020204" pitchFamily="34" charset="0"/>
              <a:buChar char="•"/>
            </a:pPr>
            <a:r>
              <a:rPr lang="en-US" sz="1600" dirty="0"/>
              <a:t>Cache level – L2C</a:t>
            </a:r>
          </a:p>
        </p:txBody>
      </p:sp>
      <p:graphicFrame>
        <p:nvGraphicFramePr>
          <p:cNvPr id="7" name="Chart 6">
            <a:extLst>
              <a:ext uri="{FF2B5EF4-FFF2-40B4-BE49-F238E27FC236}">
                <a16:creationId xmlns:a16="http://schemas.microsoft.com/office/drawing/2014/main" id="{E6E24729-2D22-449F-9671-15486E18C5AC}"/>
              </a:ext>
            </a:extLst>
          </p:cNvPr>
          <p:cNvGraphicFramePr>
            <a:graphicFrameLocks/>
          </p:cNvGraphicFramePr>
          <p:nvPr>
            <p:extLst>
              <p:ext uri="{D42A27DB-BD31-4B8C-83A1-F6EECF244321}">
                <p14:modId xmlns:p14="http://schemas.microsoft.com/office/powerpoint/2010/main" val="2990353738"/>
              </p:ext>
            </p:extLst>
          </p:nvPr>
        </p:nvGraphicFramePr>
        <p:xfrm>
          <a:off x="418261" y="1412442"/>
          <a:ext cx="5394718" cy="352124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808947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30537F7-FF48-4536-8C14-667CB5CD90F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
        <p:nvSpPr>
          <p:cNvPr id="11" name="Title 1">
            <a:extLst>
              <a:ext uri="{FF2B5EF4-FFF2-40B4-BE49-F238E27FC236}">
                <a16:creationId xmlns:a16="http://schemas.microsoft.com/office/drawing/2014/main" id="{2720E956-18E4-45BF-8AEC-6AA55A0CA559}"/>
              </a:ext>
            </a:extLst>
          </p:cNvPr>
          <p:cNvSpPr>
            <a:spLocks noGrp="1"/>
          </p:cNvSpPr>
          <p:nvPr>
            <p:ph type="title"/>
          </p:nvPr>
        </p:nvSpPr>
        <p:spPr>
          <a:xfrm>
            <a:off x="211206" y="191587"/>
            <a:ext cx="8002352" cy="573087"/>
          </a:xfrm>
        </p:spPr>
        <p:txBody>
          <a:bodyPr/>
          <a:lstStyle/>
          <a:p>
            <a:r>
              <a:rPr lang="en-US" sz="2400" dirty="0">
                <a:solidFill>
                  <a:schemeClr val="tx1"/>
                </a:solidFill>
              </a:rPr>
              <a:t>Lateness comparison for low &amp; high dram BW [SPEC CPU 2017]</a:t>
            </a:r>
            <a:br>
              <a:rPr lang="en-US" sz="2400" dirty="0">
                <a:solidFill>
                  <a:schemeClr val="tx1"/>
                </a:solidFill>
              </a:rPr>
            </a:br>
            <a:r>
              <a:rPr lang="en-US" sz="2400" dirty="0">
                <a:solidFill>
                  <a:schemeClr val="tx1"/>
                </a:solidFill>
              </a:rPr>
              <a:t>Prefetcher - SPP</a:t>
            </a:r>
          </a:p>
        </p:txBody>
      </p:sp>
      <p:graphicFrame>
        <p:nvGraphicFramePr>
          <p:cNvPr id="6" name="Chart 5">
            <a:extLst>
              <a:ext uri="{FF2B5EF4-FFF2-40B4-BE49-F238E27FC236}">
                <a16:creationId xmlns:a16="http://schemas.microsoft.com/office/drawing/2014/main" id="{9246B764-0588-4390-8875-D58071A3C761}"/>
              </a:ext>
            </a:extLst>
          </p:cNvPr>
          <p:cNvGraphicFramePr>
            <a:graphicFrameLocks/>
          </p:cNvGraphicFramePr>
          <p:nvPr>
            <p:extLst>
              <p:ext uri="{D42A27DB-BD31-4B8C-83A1-F6EECF244321}">
                <p14:modId xmlns:p14="http://schemas.microsoft.com/office/powerpoint/2010/main" val="1991676819"/>
              </p:ext>
            </p:extLst>
          </p:nvPr>
        </p:nvGraphicFramePr>
        <p:xfrm>
          <a:off x="104594" y="1053430"/>
          <a:ext cx="8911389" cy="409006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250053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Google Shape;40;p7"/>
          <p:cNvSpPr txBox="1">
            <a:spLocks noGrp="1"/>
          </p:cNvSpPr>
          <p:nvPr>
            <p:ph type="ctrTitle" idx="2"/>
          </p:nvPr>
        </p:nvSpPr>
        <p:spPr>
          <a:xfrm>
            <a:off x="311700" y="423575"/>
            <a:ext cx="8520600" cy="4326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5200"/>
              <a:buNone/>
            </a:pPr>
            <a:r>
              <a:rPr lang="en" sz="2400" dirty="0">
                <a:solidFill>
                  <a:schemeClr val="dk1"/>
                </a:solidFill>
              </a:rPr>
              <a:t>CASPER @ IIT Bombay</a:t>
            </a:r>
            <a:endParaRPr sz="2400" dirty="0">
              <a:solidFill>
                <a:schemeClr val="dk1"/>
              </a:solidFill>
            </a:endParaRPr>
          </a:p>
          <a:p>
            <a:pPr marL="0" lvl="0" indent="0" algn="ctr" rtl="0">
              <a:lnSpc>
                <a:spcPct val="100000"/>
              </a:lnSpc>
              <a:spcBef>
                <a:spcPts val="0"/>
              </a:spcBef>
              <a:spcAft>
                <a:spcPts val="0"/>
              </a:spcAft>
              <a:buSzPts val="5200"/>
              <a:buNone/>
            </a:pPr>
            <a:br>
              <a:rPr lang="en" sz="5400" b="1" dirty="0"/>
            </a:br>
            <a:r>
              <a:rPr lang="en" sz="5400" b="1" dirty="0"/>
              <a:t>RnD Weekly Discussion</a:t>
            </a:r>
            <a:endParaRPr sz="2400" dirty="0"/>
          </a:p>
          <a:p>
            <a:pPr marL="0" lvl="0" indent="0" algn="ctr" rtl="0">
              <a:lnSpc>
                <a:spcPct val="100000"/>
              </a:lnSpc>
              <a:spcBef>
                <a:spcPts val="0"/>
              </a:spcBef>
              <a:spcAft>
                <a:spcPts val="0"/>
              </a:spcAft>
              <a:buSzPts val="5200"/>
              <a:buNone/>
            </a:pPr>
            <a:r>
              <a:rPr lang="en" sz="2400" dirty="0"/>
              <a:t>Week of October 12, 2021</a:t>
            </a:r>
            <a:endParaRPr sz="2400" dirty="0"/>
          </a:p>
          <a:p>
            <a:pPr marL="0" lvl="0" indent="0" algn="ctr" rtl="0">
              <a:lnSpc>
                <a:spcPct val="100000"/>
              </a:lnSpc>
              <a:spcBef>
                <a:spcPts val="0"/>
              </a:spcBef>
              <a:spcAft>
                <a:spcPts val="0"/>
              </a:spcAft>
              <a:buSzPts val="5200"/>
              <a:buNone/>
            </a:pPr>
            <a:endParaRPr sz="2400" dirty="0"/>
          </a:p>
          <a:p>
            <a:pPr marL="0" lvl="0" indent="0" algn="ctr" rtl="0">
              <a:lnSpc>
                <a:spcPct val="100000"/>
              </a:lnSpc>
              <a:spcBef>
                <a:spcPts val="0"/>
              </a:spcBef>
              <a:spcAft>
                <a:spcPts val="0"/>
              </a:spcAft>
              <a:buSzPts val="5200"/>
              <a:buNone/>
            </a:pPr>
            <a:r>
              <a:rPr lang="en" sz="2400" dirty="0">
                <a:solidFill>
                  <a:srgbClr val="000000"/>
                </a:solidFill>
              </a:rPr>
              <a:t>Sumon Nath</a:t>
            </a:r>
            <a:br>
              <a:rPr lang="en" sz="2400" dirty="0">
                <a:solidFill>
                  <a:srgbClr val="000000"/>
                </a:solidFill>
              </a:rPr>
            </a:br>
            <a:r>
              <a:rPr lang="en" sz="1500" dirty="0">
                <a:solidFill>
                  <a:srgbClr val="000000"/>
                </a:solidFill>
                <a:latin typeface="Courier Prime"/>
                <a:ea typeface="Courier Prime"/>
                <a:cs typeface="Courier Prime"/>
                <a:sym typeface="Courier Prime"/>
              </a:rPr>
              <a:t>sumon@cse.iitb.ac.in</a:t>
            </a:r>
            <a:endParaRPr sz="900" dirty="0">
              <a:solidFill>
                <a:srgbClr val="000000"/>
              </a:solidFill>
              <a:latin typeface="Courier Prime"/>
              <a:ea typeface="Courier Prime"/>
              <a:cs typeface="Courier Prime"/>
              <a:sym typeface="Courier Prime"/>
            </a:endParaRPr>
          </a:p>
        </p:txBody>
      </p:sp>
      <p:sp>
        <p:nvSpPr>
          <p:cNvPr id="41" name="Google Shape;41;p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800"/>
              <a:buNone/>
            </a:pPr>
            <a:fld id="{00000000-1234-1234-1234-123412341234}" type="slidenum">
              <a:rPr lang="en" sz="1800">
                <a:solidFill>
                  <a:srgbClr val="B22222"/>
                </a:solidFill>
                <a:latin typeface="Arial"/>
                <a:ea typeface="Arial"/>
                <a:cs typeface="Arial"/>
                <a:sym typeface="Arial"/>
              </a:rPr>
              <a:t>33</a:t>
            </a:fld>
            <a:endParaRPr sz="1800">
              <a:solidFill>
                <a:srgbClr val="B22222"/>
              </a:solidFill>
              <a:latin typeface="Arial"/>
              <a:ea typeface="Arial"/>
              <a:cs typeface="Arial"/>
              <a:sym typeface="Arial"/>
            </a:endParaRPr>
          </a:p>
        </p:txBody>
      </p:sp>
    </p:spTree>
    <p:extLst>
      <p:ext uri="{BB962C8B-B14F-4D97-AF65-F5344CB8AC3E}">
        <p14:creationId xmlns:p14="http://schemas.microsoft.com/office/powerpoint/2010/main" val="13766806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a:solidFill>
                  <a:schemeClr val="dk1"/>
                </a:solidFill>
              </a:rPr>
              <a:t>Work done</a:t>
            </a:r>
            <a:endParaRPr>
              <a:solidFill>
                <a:schemeClr val="dk1"/>
              </a:solidFill>
            </a:endParaRPr>
          </a:p>
        </p:txBody>
      </p:sp>
      <p:sp>
        <p:nvSpPr>
          <p:cNvPr id="47" name="Google Shape;47;p8"/>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34</a:t>
            </a:fld>
            <a:endParaRPr/>
          </a:p>
        </p:txBody>
      </p:sp>
      <p:sp>
        <p:nvSpPr>
          <p:cNvPr id="48" name="Google Shape;48;p8"/>
          <p:cNvSpPr txBox="1"/>
          <p:nvPr/>
        </p:nvSpPr>
        <p:spPr>
          <a:xfrm>
            <a:off x="311700" y="1356278"/>
            <a:ext cx="8390700" cy="3350100"/>
          </a:xfrm>
          <a:prstGeom prst="rect">
            <a:avLst/>
          </a:prstGeom>
          <a:noFill/>
          <a:ln>
            <a:noFill/>
          </a:ln>
        </p:spPr>
        <p:txBody>
          <a:bodyPr spcFirstLastPara="1" wrap="square" lIns="91425" tIns="91425" rIns="91425" bIns="91425" anchor="t" anchorCtr="0">
            <a:noAutofit/>
          </a:bodyPr>
          <a:lstStyle/>
          <a:p>
            <a:pPr marL="444500" lvl="0" indent="-342900">
              <a:lnSpc>
                <a:spcPct val="115000"/>
              </a:lnSpc>
              <a:buClr>
                <a:schemeClr val="dk1"/>
              </a:buClr>
              <a:buSzPts val="2000"/>
              <a:buFont typeface="Arial" panose="020B0604020202020204" pitchFamily="34" charset="0"/>
              <a:buChar char="•"/>
            </a:pPr>
            <a:r>
              <a:rPr lang="en-US" sz="2400" dirty="0">
                <a:solidFill>
                  <a:schemeClr val="dk1"/>
                </a:solidFill>
                <a:latin typeface="Cambria"/>
                <a:ea typeface="Cambria"/>
                <a:cs typeface="Cambria"/>
                <a:sym typeface="Cambria"/>
              </a:rPr>
              <a:t>Analysis of lateness vs bandwidth for graph benchmarks.</a:t>
            </a:r>
          </a:p>
          <a:p>
            <a:pPr marL="444500" lvl="0" indent="-342900">
              <a:lnSpc>
                <a:spcPct val="115000"/>
              </a:lnSpc>
              <a:buClr>
                <a:schemeClr val="dk1"/>
              </a:buClr>
              <a:buSzPts val="2000"/>
              <a:buFont typeface="Arial" panose="020B0604020202020204" pitchFamily="34" charset="0"/>
              <a:buChar char="•"/>
            </a:pPr>
            <a:r>
              <a:rPr lang="en-US" sz="2400" dirty="0">
                <a:solidFill>
                  <a:schemeClr val="dk1"/>
                </a:solidFill>
                <a:latin typeface="Cambria"/>
                <a:ea typeface="Cambria"/>
                <a:cs typeface="Cambria"/>
                <a:sym typeface="Cambria"/>
              </a:rPr>
              <a:t>Limit study on how eliminating late prefetches improves performance. (was stuck for a while here, thanks to Pratik for helping)</a:t>
            </a:r>
          </a:p>
          <a:p>
            <a:pPr marL="444500" lvl="0" indent="-342900">
              <a:lnSpc>
                <a:spcPct val="115000"/>
              </a:lnSpc>
              <a:buClr>
                <a:schemeClr val="dk1"/>
              </a:buClr>
              <a:buSzPts val="2000"/>
              <a:buFont typeface="Arial" panose="020B0604020202020204" pitchFamily="34" charset="0"/>
              <a:buChar char="•"/>
            </a:pPr>
            <a:endParaRPr lang="en-US" sz="2400" dirty="0">
              <a:solidFill>
                <a:schemeClr val="dk1"/>
              </a:solidFill>
              <a:latin typeface="Cambria"/>
              <a:ea typeface="Cambria"/>
              <a:cs typeface="Cambria"/>
              <a:sym typeface="Cambria"/>
            </a:endParaRPr>
          </a:p>
        </p:txBody>
      </p:sp>
      <p:sp>
        <p:nvSpPr>
          <p:cNvPr id="49" name="Google Shape;49;p8"/>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Tree>
    <p:extLst>
      <p:ext uri="{BB962C8B-B14F-4D97-AF65-F5344CB8AC3E}">
        <p14:creationId xmlns:p14="http://schemas.microsoft.com/office/powerpoint/2010/main" val="20505841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US" sz="3200" dirty="0">
                <a:solidFill>
                  <a:schemeClr val="dk1"/>
                </a:solidFill>
              </a:rPr>
              <a:t>L</a:t>
            </a:r>
            <a:r>
              <a:rPr lang="en" sz="3200" dirty="0">
                <a:solidFill>
                  <a:schemeClr val="dk1"/>
                </a:solidFill>
              </a:rPr>
              <a:t>ateness vs dram bandwidth [</a:t>
            </a:r>
            <a:r>
              <a:rPr lang="en-US" sz="3200" dirty="0">
                <a:solidFill>
                  <a:schemeClr val="tx1"/>
                </a:solidFill>
              </a:rPr>
              <a:t>Graph</a:t>
            </a:r>
            <a:r>
              <a:rPr lang="en" sz="3200" dirty="0">
                <a:solidFill>
                  <a:schemeClr val="dk1"/>
                </a:solidFill>
              </a:rPr>
              <a:t>] </a:t>
            </a:r>
            <a:endParaRPr sz="3200" dirty="0">
              <a:solidFill>
                <a:schemeClr val="dk1"/>
              </a:solidFill>
            </a:endParaRPr>
          </a:p>
        </p:txBody>
      </p:sp>
      <p:sp>
        <p:nvSpPr>
          <p:cNvPr id="47" name="Google Shape;47;p8"/>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35</a:t>
            </a:fld>
            <a:endParaRPr/>
          </a:p>
        </p:txBody>
      </p:sp>
      <p:sp>
        <p:nvSpPr>
          <p:cNvPr id="49" name="Google Shape;49;p8"/>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2" name="TextBox 1">
            <a:extLst>
              <a:ext uri="{FF2B5EF4-FFF2-40B4-BE49-F238E27FC236}">
                <a16:creationId xmlns:a16="http://schemas.microsoft.com/office/drawing/2014/main" id="{3EC73CC7-D713-4814-A570-78B4747A4FE0}"/>
              </a:ext>
            </a:extLst>
          </p:cNvPr>
          <p:cNvSpPr txBox="1"/>
          <p:nvPr/>
        </p:nvSpPr>
        <p:spPr>
          <a:xfrm>
            <a:off x="818129" y="4561566"/>
            <a:ext cx="4908001" cy="306467"/>
          </a:xfrm>
          <a:prstGeom prst="round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n-US" sz="1200" dirty="0"/>
              <a:t>Lateness = mean % of late prefetches taken over all the benchmarks</a:t>
            </a:r>
          </a:p>
        </p:txBody>
      </p:sp>
      <p:grpSp>
        <p:nvGrpSpPr>
          <p:cNvPr id="7" name="Group 6">
            <a:extLst>
              <a:ext uri="{FF2B5EF4-FFF2-40B4-BE49-F238E27FC236}">
                <a16:creationId xmlns:a16="http://schemas.microsoft.com/office/drawing/2014/main" id="{D2F9FD7E-4BF3-4E46-A8E1-967DD58112BE}"/>
              </a:ext>
            </a:extLst>
          </p:cNvPr>
          <p:cNvGrpSpPr/>
          <p:nvPr/>
        </p:nvGrpSpPr>
        <p:grpSpPr>
          <a:xfrm>
            <a:off x="6021848" y="1241765"/>
            <a:ext cx="2964664" cy="2659969"/>
            <a:chOff x="6101804" y="1167367"/>
            <a:chExt cx="2964664" cy="3438500"/>
          </a:xfrm>
        </p:grpSpPr>
        <p:sp>
          <p:nvSpPr>
            <p:cNvPr id="3" name="TextBox 2">
              <a:extLst>
                <a:ext uri="{FF2B5EF4-FFF2-40B4-BE49-F238E27FC236}">
                  <a16:creationId xmlns:a16="http://schemas.microsoft.com/office/drawing/2014/main" id="{1ADD467B-3BA8-497A-9BED-2A5D053C50A9}"/>
                </a:ext>
              </a:extLst>
            </p:cNvPr>
            <p:cNvSpPr txBox="1"/>
            <p:nvPr/>
          </p:nvSpPr>
          <p:spPr>
            <a:xfrm>
              <a:off x="6139905" y="1371300"/>
              <a:ext cx="2772352" cy="2904363"/>
            </a:xfrm>
            <a:prstGeom prst="rect">
              <a:avLst/>
            </a:prstGeom>
            <a:noFill/>
          </p:spPr>
          <p:txBody>
            <a:bodyPr wrap="square" rtlCol="0">
              <a:spAutoFit/>
            </a:bodyPr>
            <a:lstStyle/>
            <a:p>
              <a:pPr marL="285750" indent="-285750" algn="just">
                <a:buFont typeface="Arial" panose="020B0604020202020204" pitchFamily="34" charset="0"/>
                <a:buChar char="•"/>
              </a:pPr>
              <a:r>
                <a:rPr lang="en-US" dirty="0"/>
                <a:t>Prefetcher – IPCP</a:t>
              </a:r>
            </a:p>
            <a:p>
              <a:pPr marL="285750" indent="-285750" algn="just">
                <a:buFont typeface="Arial" panose="020B0604020202020204" pitchFamily="34" charset="0"/>
                <a:buChar char="•"/>
              </a:pPr>
              <a:r>
                <a:rPr lang="en-US" dirty="0"/>
                <a:t>Cache level – L1D</a:t>
              </a:r>
            </a:p>
            <a:p>
              <a:pPr marL="285750" indent="-285750" algn="just">
                <a:buFont typeface="Arial" panose="020B0604020202020204" pitchFamily="34" charset="0"/>
                <a:buChar char="•"/>
              </a:pPr>
              <a:r>
                <a:rPr lang="en-US" i="1" dirty="0"/>
                <a:t>As we can see, % of late prefetches is insignificant in case of graph traces, even for low dram bandwidth.</a:t>
              </a:r>
            </a:p>
            <a:p>
              <a:pPr marL="285750" indent="-285750" algn="just">
                <a:buFont typeface="Arial" panose="020B0604020202020204" pitchFamily="34" charset="0"/>
                <a:buChar char="•"/>
              </a:pPr>
              <a:r>
                <a:rPr lang="en-US" dirty="0"/>
                <a:t>Let us look at the some other metric for all the individual benchmarks to find out why this happens.</a:t>
              </a:r>
            </a:p>
          </p:txBody>
        </p:sp>
        <p:sp>
          <p:nvSpPr>
            <p:cNvPr id="5" name="Rectangle: Rounded Corners 4">
              <a:extLst>
                <a:ext uri="{FF2B5EF4-FFF2-40B4-BE49-F238E27FC236}">
                  <a16:creationId xmlns:a16="http://schemas.microsoft.com/office/drawing/2014/main" id="{640C1FC5-1098-406D-9EB9-B8E458737C86}"/>
                </a:ext>
              </a:extLst>
            </p:cNvPr>
            <p:cNvSpPr/>
            <p:nvPr/>
          </p:nvSpPr>
          <p:spPr>
            <a:xfrm>
              <a:off x="6101804" y="1167367"/>
              <a:ext cx="2964664" cy="3438500"/>
            </a:xfrm>
            <a:prstGeom prst="roundRect">
              <a:avLst/>
            </a:prstGeom>
            <a:noFill/>
            <a:ln w="222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grpSp>
      <p:graphicFrame>
        <p:nvGraphicFramePr>
          <p:cNvPr id="12" name="Chart 11">
            <a:extLst>
              <a:ext uri="{FF2B5EF4-FFF2-40B4-BE49-F238E27FC236}">
                <a16:creationId xmlns:a16="http://schemas.microsoft.com/office/drawing/2014/main" id="{2AC1284D-470A-4EB7-BB4A-23EEB1A6B5DA}"/>
              </a:ext>
            </a:extLst>
          </p:cNvPr>
          <p:cNvGraphicFramePr>
            <a:graphicFrameLocks/>
          </p:cNvGraphicFramePr>
          <p:nvPr>
            <p:extLst>
              <p:ext uri="{D42A27DB-BD31-4B8C-83A1-F6EECF244321}">
                <p14:modId xmlns:p14="http://schemas.microsoft.com/office/powerpoint/2010/main" val="2812843853"/>
              </p:ext>
            </p:extLst>
          </p:nvPr>
        </p:nvGraphicFramePr>
        <p:xfrm>
          <a:off x="410064" y="1116437"/>
          <a:ext cx="5476876" cy="33385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438364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F7E78-8137-49AC-8AEC-B6006C6605D3}"/>
              </a:ext>
            </a:extLst>
          </p:cNvPr>
          <p:cNvSpPr>
            <a:spLocks noGrp="1"/>
          </p:cNvSpPr>
          <p:nvPr>
            <p:ph type="title"/>
          </p:nvPr>
        </p:nvSpPr>
        <p:spPr>
          <a:xfrm>
            <a:off x="214332" y="521790"/>
            <a:ext cx="8520600" cy="572700"/>
          </a:xfrm>
        </p:spPr>
        <p:txBody>
          <a:bodyPr/>
          <a:lstStyle/>
          <a:p>
            <a:r>
              <a:rPr lang="en-US" sz="2400" dirty="0">
                <a:solidFill>
                  <a:schemeClr val="tx1"/>
                </a:solidFill>
              </a:rPr>
              <a:t>Lateness vs Useless prefetches for low dram-</a:t>
            </a:r>
            <a:r>
              <a:rPr lang="en-US" sz="2400" dirty="0" err="1">
                <a:solidFill>
                  <a:schemeClr val="tx1"/>
                </a:solidFill>
              </a:rPr>
              <a:t>bw</a:t>
            </a:r>
            <a:r>
              <a:rPr lang="en-US" sz="2400" dirty="0">
                <a:solidFill>
                  <a:schemeClr val="tx1"/>
                </a:solidFill>
              </a:rPr>
              <a:t> [Graph]</a:t>
            </a:r>
          </a:p>
        </p:txBody>
      </p:sp>
      <p:sp>
        <p:nvSpPr>
          <p:cNvPr id="4" name="Slide Number Placeholder 3">
            <a:extLst>
              <a:ext uri="{FF2B5EF4-FFF2-40B4-BE49-F238E27FC236}">
                <a16:creationId xmlns:a16="http://schemas.microsoft.com/office/drawing/2014/main" id="{D30537F7-FF48-4536-8C14-667CB5CD90F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grpSp>
        <p:nvGrpSpPr>
          <p:cNvPr id="6" name="Group 5">
            <a:extLst>
              <a:ext uri="{FF2B5EF4-FFF2-40B4-BE49-F238E27FC236}">
                <a16:creationId xmlns:a16="http://schemas.microsoft.com/office/drawing/2014/main" id="{ED494EC4-0D1A-4C27-AFF0-B32823BE557C}"/>
              </a:ext>
            </a:extLst>
          </p:cNvPr>
          <p:cNvGrpSpPr/>
          <p:nvPr/>
        </p:nvGrpSpPr>
        <p:grpSpPr>
          <a:xfrm>
            <a:off x="6173520" y="1403683"/>
            <a:ext cx="2810060" cy="3041255"/>
            <a:chOff x="6101804" y="1167366"/>
            <a:chExt cx="2961301" cy="4186208"/>
          </a:xfrm>
        </p:grpSpPr>
        <p:sp>
          <p:nvSpPr>
            <p:cNvPr id="7" name="TextBox 6">
              <a:extLst>
                <a:ext uri="{FF2B5EF4-FFF2-40B4-BE49-F238E27FC236}">
                  <a16:creationId xmlns:a16="http://schemas.microsoft.com/office/drawing/2014/main" id="{DDEED62E-DD67-4B13-A00D-782EEA0D30D2}"/>
                </a:ext>
              </a:extLst>
            </p:cNvPr>
            <p:cNvSpPr txBox="1"/>
            <p:nvPr/>
          </p:nvSpPr>
          <p:spPr>
            <a:xfrm>
              <a:off x="6227550" y="1366103"/>
              <a:ext cx="2660821" cy="3982277"/>
            </a:xfrm>
            <a:prstGeom prst="rect">
              <a:avLst/>
            </a:prstGeom>
            <a:noFill/>
          </p:spPr>
          <p:txBody>
            <a:bodyPr wrap="square" rtlCol="0">
              <a:spAutoFit/>
            </a:bodyPr>
            <a:lstStyle/>
            <a:p>
              <a:pPr marL="285750" indent="-285750" algn="just">
                <a:buFont typeface="Arial" panose="020B0604020202020204" pitchFamily="34" charset="0"/>
                <a:buChar char="•"/>
              </a:pPr>
              <a:r>
                <a:rPr lang="en-US" dirty="0"/>
                <a:t>Prefetcher – IPCP</a:t>
              </a:r>
            </a:p>
            <a:p>
              <a:pPr marL="285750" indent="-285750" algn="just">
                <a:buFont typeface="Arial" panose="020B0604020202020204" pitchFamily="34" charset="0"/>
                <a:buChar char="•"/>
              </a:pPr>
              <a:r>
                <a:rPr lang="en-US" dirty="0"/>
                <a:t>Cache level – L1D</a:t>
              </a:r>
            </a:p>
            <a:p>
              <a:pPr marL="285750" indent="-285750" algn="just">
                <a:buFont typeface="Arial" panose="020B0604020202020204" pitchFamily="34" charset="0"/>
                <a:buChar char="•"/>
              </a:pPr>
              <a:r>
                <a:rPr lang="en-US" dirty="0"/>
                <a:t>DRAM BW – 200 MT/s</a:t>
              </a:r>
            </a:p>
            <a:p>
              <a:pPr marL="285750" indent="-285750" algn="just">
                <a:buFont typeface="Arial" panose="020B0604020202020204" pitchFamily="34" charset="0"/>
                <a:buChar char="•"/>
              </a:pPr>
              <a:r>
                <a:rPr lang="en-US" i="1" dirty="0"/>
                <a:t>The % of useless prefetches are &gt;= 80 % for majority of the benchmarks.</a:t>
              </a:r>
            </a:p>
            <a:p>
              <a:pPr marL="285750" indent="-285750" algn="just">
                <a:buFont typeface="Arial" panose="020B0604020202020204" pitchFamily="34" charset="0"/>
                <a:buChar char="•"/>
              </a:pPr>
              <a:r>
                <a:rPr lang="en-US" dirty="0"/>
                <a:t>First we need to address the issue of reducing useless prefetches and then think about lateness for graph benchmarks.</a:t>
              </a:r>
            </a:p>
            <a:p>
              <a:pPr marL="285750" indent="-285750" algn="just">
                <a:buFont typeface="Arial" panose="020B0604020202020204" pitchFamily="34" charset="0"/>
                <a:buChar char="•"/>
              </a:pPr>
              <a:endParaRPr lang="en-US" dirty="0"/>
            </a:p>
          </p:txBody>
        </p:sp>
        <p:sp>
          <p:nvSpPr>
            <p:cNvPr id="8" name="Rectangle: Rounded Corners 7">
              <a:extLst>
                <a:ext uri="{FF2B5EF4-FFF2-40B4-BE49-F238E27FC236}">
                  <a16:creationId xmlns:a16="http://schemas.microsoft.com/office/drawing/2014/main" id="{5742AC2C-B4E0-40B0-BCC4-2A6E4FD8C1EF}"/>
                </a:ext>
              </a:extLst>
            </p:cNvPr>
            <p:cNvSpPr/>
            <p:nvPr/>
          </p:nvSpPr>
          <p:spPr>
            <a:xfrm>
              <a:off x="6101804" y="1167366"/>
              <a:ext cx="2961301" cy="4186208"/>
            </a:xfrm>
            <a:prstGeom prst="roundRect">
              <a:avLst/>
            </a:prstGeom>
            <a:noFill/>
            <a:ln w="222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grpSp>
      <p:graphicFrame>
        <p:nvGraphicFramePr>
          <p:cNvPr id="10" name="Chart 9">
            <a:extLst>
              <a:ext uri="{FF2B5EF4-FFF2-40B4-BE49-F238E27FC236}">
                <a16:creationId xmlns:a16="http://schemas.microsoft.com/office/drawing/2014/main" id="{E6C718A8-0A06-4EBE-BDBF-874B0A908CE5}"/>
              </a:ext>
            </a:extLst>
          </p:cNvPr>
          <p:cNvGraphicFramePr>
            <a:graphicFrameLocks/>
          </p:cNvGraphicFramePr>
          <p:nvPr>
            <p:extLst>
              <p:ext uri="{D42A27DB-BD31-4B8C-83A1-F6EECF244321}">
                <p14:modId xmlns:p14="http://schemas.microsoft.com/office/powerpoint/2010/main" val="3781586110"/>
              </p:ext>
            </p:extLst>
          </p:nvPr>
        </p:nvGraphicFramePr>
        <p:xfrm>
          <a:off x="160420" y="1189164"/>
          <a:ext cx="5906428" cy="414500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572514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F7E78-8137-49AC-8AEC-B6006C6605D3}"/>
              </a:ext>
            </a:extLst>
          </p:cNvPr>
          <p:cNvSpPr>
            <a:spLocks noGrp="1"/>
          </p:cNvSpPr>
          <p:nvPr>
            <p:ph type="title"/>
          </p:nvPr>
        </p:nvSpPr>
        <p:spPr>
          <a:xfrm>
            <a:off x="173132" y="529811"/>
            <a:ext cx="8520600" cy="572700"/>
          </a:xfrm>
        </p:spPr>
        <p:txBody>
          <a:bodyPr/>
          <a:lstStyle/>
          <a:p>
            <a:r>
              <a:rPr lang="en-US" sz="2400" dirty="0">
                <a:solidFill>
                  <a:schemeClr val="tx1"/>
                </a:solidFill>
              </a:rPr>
              <a:t>Performance improvement in case of 200 MT/s[</a:t>
            </a:r>
            <a:r>
              <a:rPr lang="en-US" sz="2400" b="1" dirty="0">
                <a:solidFill>
                  <a:schemeClr val="tx1"/>
                </a:solidFill>
              </a:rPr>
              <a:t>SPEC CPU 2017</a:t>
            </a:r>
            <a:r>
              <a:rPr lang="en-US" sz="2400" dirty="0">
                <a:solidFill>
                  <a:schemeClr val="tx1"/>
                </a:solidFill>
              </a:rPr>
              <a:t>]</a:t>
            </a:r>
          </a:p>
        </p:txBody>
      </p:sp>
      <p:sp>
        <p:nvSpPr>
          <p:cNvPr id="4" name="Slide Number Placeholder 3">
            <a:extLst>
              <a:ext uri="{FF2B5EF4-FFF2-40B4-BE49-F238E27FC236}">
                <a16:creationId xmlns:a16="http://schemas.microsoft.com/office/drawing/2014/main" id="{D30537F7-FF48-4536-8C14-667CB5CD90F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graphicFrame>
        <p:nvGraphicFramePr>
          <p:cNvPr id="6" name="Chart 5">
            <a:extLst>
              <a:ext uri="{FF2B5EF4-FFF2-40B4-BE49-F238E27FC236}">
                <a16:creationId xmlns:a16="http://schemas.microsoft.com/office/drawing/2014/main" id="{699725D2-87F5-463F-BEDC-A792AFFF4A68}"/>
              </a:ext>
            </a:extLst>
          </p:cNvPr>
          <p:cNvGraphicFramePr>
            <a:graphicFrameLocks/>
          </p:cNvGraphicFramePr>
          <p:nvPr>
            <p:extLst>
              <p:ext uri="{D42A27DB-BD31-4B8C-83A1-F6EECF244321}">
                <p14:modId xmlns:p14="http://schemas.microsoft.com/office/powerpoint/2010/main" val="3489701868"/>
              </p:ext>
            </p:extLst>
          </p:nvPr>
        </p:nvGraphicFramePr>
        <p:xfrm>
          <a:off x="92922" y="947095"/>
          <a:ext cx="8958156" cy="416130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422774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F7E78-8137-49AC-8AEC-B6006C6605D3}"/>
              </a:ext>
            </a:extLst>
          </p:cNvPr>
          <p:cNvSpPr>
            <a:spLocks noGrp="1"/>
          </p:cNvSpPr>
          <p:nvPr>
            <p:ph type="title"/>
          </p:nvPr>
        </p:nvSpPr>
        <p:spPr>
          <a:xfrm>
            <a:off x="311700" y="513769"/>
            <a:ext cx="8520600" cy="572700"/>
          </a:xfrm>
        </p:spPr>
        <p:txBody>
          <a:bodyPr/>
          <a:lstStyle/>
          <a:p>
            <a:r>
              <a:rPr lang="en-US" sz="2400" dirty="0">
                <a:solidFill>
                  <a:schemeClr val="tx1"/>
                </a:solidFill>
              </a:rPr>
              <a:t>Performance improvement in case of 200 MT/s[</a:t>
            </a:r>
            <a:r>
              <a:rPr lang="en-US" sz="2400" b="1" dirty="0">
                <a:solidFill>
                  <a:schemeClr val="tx1"/>
                </a:solidFill>
              </a:rPr>
              <a:t>client-server</a:t>
            </a:r>
            <a:r>
              <a:rPr lang="en-US" sz="2400" dirty="0">
                <a:solidFill>
                  <a:schemeClr val="tx1"/>
                </a:solidFill>
              </a:rPr>
              <a:t>]</a:t>
            </a:r>
          </a:p>
        </p:txBody>
      </p:sp>
      <p:sp>
        <p:nvSpPr>
          <p:cNvPr id="4" name="Slide Number Placeholder 3">
            <a:extLst>
              <a:ext uri="{FF2B5EF4-FFF2-40B4-BE49-F238E27FC236}">
                <a16:creationId xmlns:a16="http://schemas.microsoft.com/office/drawing/2014/main" id="{D30537F7-FF48-4536-8C14-667CB5CD90F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graphicFrame>
        <p:nvGraphicFramePr>
          <p:cNvPr id="5" name="Chart 4">
            <a:extLst>
              <a:ext uri="{FF2B5EF4-FFF2-40B4-BE49-F238E27FC236}">
                <a16:creationId xmlns:a16="http://schemas.microsoft.com/office/drawing/2014/main" id="{958CE0B9-C8F4-44D1-AA0D-D917A90AA8A8}"/>
              </a:ext>
            </a:extLst>
          </p:cNvPr>
          <p:cNvGraphicFramePr>
            <a:graphicFrameLocks/>
          </p:cNvGraphicFramePr>
          <p:nvPr>
            <p:extLst>
              <p:ext uri="{D42A27DB-BD31-4B8C-83A1-F6EECF244321}">
                <p14:modId xmlns:p14="http://schemas.microsoft.com/office/powerpoint/2010/main" val="542927151"/>
              </p:ext>
            </p:extLst>
          </p:nvPr>
        </p:nvGraphicFramePr>
        <p:xfrm>
          <a:off x="216568" y="933095"/>
          <a:ext cx="8807116" cy="410412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408100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Google Shape;40;p7"/>
          <p:cNvSpPr txBox="1">
            <a:spLocks noGrp="1"/>
          </p:cNvSpPr>
          <p:nvPr>
            <p:ph type="ctrTitle" idx="2"/>
          </p:nvPr>
        </p:nvSpPr>
        <p:spPr>
          <a:xfrm>
            <a:off x="311700" y="423575"/>
            <a:ext cx="8520600" cy="4326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5200"/>
              <a:buNone/>
            </a:pPr>
            <a:r>
              <a:rPr lang="en" sz="2400" dirty="0">
                <a:solidFill>
                  <a:schemeClr val="dk1"/>
                </a:solidFill>
              </a:rPr>
              <a:t>CASPER @ IIT Bombay</a:t>
            </a:r>
            <a:endParaRPr sz="2400" dirty="0">
              <a:solidFill>
                <a:schemeClr val="dk1"/>
              </a:solidFill>
            </a:endParaRPr>
          </a:p>
          <a:p>
            <a:pPr marL="0" lvl="0" indent="0" algn="ctr" rtl="0">
              <a:lnSpc>
                <a:spcPct val="100000"/>
              </a:lnSpc>
              <a:spcBef>
                <a:spcPts val="0"/>
              </a:spcBef>
              <a:spcAft>
                <a:spcPts val="0"/>
              </a:spcAft>
              <a:buSzPts val="5200"/>
              <a:buNone/>
            </a:pPr>
            <a:br>
              <a:rPr lang="en" sz="5400" b="1" dirty="0"/>
            </a:br>
            <a:r>
              <a:rPr lang="en" sz="5400" b="1" dirty="0"/>
              <a:t>RnD Weekly Discussion</a:t>
            </a:r>
            <a:endParaRPr sz="2400" dirty="0"/>
          </a:p>
          <a:p>
            <a:pPr marL="0" lvl="0" indent="0" algn="ctr" rtl="0">
              <a:lnSpc>
                <a:spcPct val="100000"/>
              </a:lnSpc>
              <a:spcBef>
                <a:spcPts val="0"/>
              </a:spcBef>
              <a:spcAft>
                <a:spcPts val="0"/>
              </a:spcAft>
              <a:buSzPts val="5200"/>
              <a:buNone/>
            </a:pPr>
            <a:r>
              <a:rPr lang="en" sz="2400" dirty="0"/>
              <a:t>Week of October 5, 2021</a:t>
            </a:r>
            <a:endParaRPr sz="2400" dirty="0"/>
          </a:p>
          <a:p>
            <a:pPr marL="0" lvl="0" indent="0" algn="ctr" rtl="0">
              <a:lnSpc>
                <a:spcPct val="100000"/>
              </a:lnSpc>
              <a:spcBef>
                <a:spcPts val="0"/>
              </a:spcBef>
              <a:spcAft>
                <a:spcPts val="0"/>
              </a:spcAft>
              <a:buSzPts val="5200"/>
              <a:buNone/>
            </a:pPr>
            <a:endParaRPr sz="2400" dirty="0"/>
          </a:p>
          <a:p>
            <a:pPr marL="0" lvl="0" indent="0" algn="ctr" rtl="0">
              <a:lnSpc>
                <a:spcPct val="100000"/>
              </a:lnSpc>
              <a:spcBef>
                <a:spcPts val="0"/>
              </a:spcBef>
              <a:spcAft>
                <a:spcPts val="0"/>
              </a:spcAft>
              <a:buSzPts val="5200"/>
              <a:buNone/>
            </a:pPr>
            <a:r>
              <a:rPr lang="en" sz="2400" dirty="0">
                <a:solidFill>
                  <a:srgbClr val="000000"/>
                </a:solidFill>
              </a:rPr>
              <a:t>Sumon Nath</a:t>
            </a:r>
            <a:br>
              <a:rPr lang="en" sz="2400" dirty="0">
                <a:solidFill>
                  <a:srgbClr val="000000"/>
                </a:solidFill>
              </a:rPr>
            </a:br>
            <a:r>
              <a:rPr lang="en" sz="1500" dirty="0">
                <a:solidFill>
                  <a:srgbClr val="000000"/>
                </a:solidFill>
                <a:latin typeface="Courier Prime"/>
                <a:ea typeface="Courier Prime"/>
                <a:cs typeface="Courier Prime"/>
                <a:sym typeface="Courier Prime"/>
              </a:rPr>
              <a:t>sumon@cse.iitb.ac.in</a:t>
            </a:r>
            <a:endParaRPr sz="900" dirty="0">
              <a:solidFill>
                <a:srgbClr val="000000"/>
              </a:solidFill>
              <a:latin typeface="Courier Prime"/>
              <a:ea typeface="Courier Prime"/>
              <a:cs typeface="Courier Prime"/>
              <a:sym typeface="Courier Prime"/>
            </a:endParaRPr>
          </a:p>
        </p:txBody>
      </p:sp>
      <p:sp>
        <p:nvSpPr>
          <p:cNvPr id="41" name="Google Shape;41;p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800"/>
              <a:buNone/>
            </a:pPr>
            <a:fld id="{00000000-1234-1234-1234-123412341234}" type="slidenum">
              <a:rPr lang="en" sz="1800">
                <a:solidFill>
                  <a:srgbClr val="B22222"/>
                </a:solidFill>
                <a:latin typeface="Arial"/>
                <a:ea typeface="Arial"/>
                <a:cs typeface="Arial"/>
                <a:sym typeface="Arial"/>
              </a:rPr>
              <a:t>39</a:t>
            </a:fld>
            <a:endParaRPr sz="1800">
              <a:solidFill>
                <a:srgbClr val="B22222"/>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a:solidFill>
                  <a:schemeClr val="dk1"/>
                </a:solidFill>
              </a:rPr>
              <a:t>Work done</a:t>
            </a:r>
            <a:endParaRPr>
              <a:solidFill>
                <a:schemeClr val="dk1"/>
              </a:solidFill>
            </a:endParaRPr>
          </a:p>
        </p:txBody>
      </p:sp>
      <p:sp>
        <p:nvSpPr>
          <p:cNvPr id="47" name="Google Shape;47;p8"/>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4</a:t>
            </a:fld>
            <a:endParaRPr/>
          </a:p>
        </p:txBody>
      </p:sp>
      <p:sp>
        <p:nvSpPr>
          <p:cNvPr id="48" name="Google Shape;48;p8"/>
          <p:cNvSpPr txBox="1"/>
          <p:nvPr/>
        </p:nvSpPr>
        <p:spPr>
          <a:xfrm>
            <a:off x="311700" y="1356278"/>
            <a:ext cx="8390700" cy="3350100"/>
          </a:xfrm>
          <a:prstGeom prst="rect">
            <a:avLst/>
          </a:prstGeom>
          <a:noFill/>
          <a:ln>
            <a:noFill/>
          </a:ln>
        </p:spPr>
        <p:txBody>
          <a:bodyPr spcFirstLastPara="1" wrap="square" lIns="91425" tIns="91425" rIns="91425" bIns="91425" anchor="t" anchorCtr="0">
            <a:noAutofit/>
          </a:bodyPr>
          <a:lstStyle/>
          <a:p>
            <a:pPr marL="444500" lvl="0" indent="-342900">
              <a:lnSpc>
                <a:spcPct val="115000"/>
              </a:lnSpc>
              <a:buClr>
                <a:schemeClr val="dk1"/>
              </a:buClr>
              <a:buSzPts val="2000"/>
              <a:buFont typeface="Arial" panose="020B0604020202020204" pitchFamily="34" charset="0"/>
              <a:buChar char="•"/>
            </a:pPr>
            <a:r>
              <a:rPr lang="en-US" sz="2400" dirty="0">
                <a:solidFill>
                  <a:schemeClr val="dk1"/>
                </a:solidFill>
                <a:latin typeface="Cambria"/>
                <a:ea typeface="Cambria"/>
                <a:cs typeface="Cambria"/>
                <a:sym typeface="Cambria"/>
              </a:rPr>
              <a:t>Analysis of performance degradation in case of low dram bandwidth for different benchmark suites.</a:t>
            </a:r>
          </a:p>
          <a:p>
            <a:pPr marL="444500" lvl="0" indent="-342900">
              <a:lnSpc>
                <a:spcPct val="115000"/>
              </a:lnSpc>
              <a:buClr>
                <a:schemeClr val="dk1"/>
              </a:buClr>
              <a:buSzPts val="2000"/>
              <a:buFont typeface="Arial" panose="020B0604020202020204" pitchFamily="34" charset="0"/>
              <a:buChar char="•"/>
            </a:pPr>
            <a:r>
              <a:rPr lang="en-US" sz="2400" dirty="0">
                <a:solidFill>
                  <a:schemeClr val="dk1"/>
                </a:solidFill>
                <a:latin typeface="Cambria"/>
                <a:ea typeface="Cambria"/>
                <a:cs typeface="Cambria"/>
                <a:sym typeface="Cambria"/>
              </a:rPr>
              <a:t>Studying the impact of different cache replacement policies with respect to IPCP.</a:t>
            </a:r>
          </a:p>
        </p:txBody>
      </p:sp>
      <p:sp>
        <p:nvSpPr>
          <p:cNvPr id="49" name="Google Shape;49;p8"/>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Tree>
    <p:extLst>
      <p:ext uri="{BB962C8B-B14F-4D97-AF65-F5344CB8AC3E}">
        <p14:creationId xmlns:p14="http://schemas.microsoft.com/office/powerpoint/2010/main" val="36758677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a:solidFill>
                  <a:schemeClr val="dk1"/>
                </a:solidFill>
              </a:rPr>
              <a:t>Work done</a:t>
            </a:r>
            <a:endParaRPr>
              <a:solidFill>
                <a:schemeClr val="dk1"/>
              </a:solidFill>
            </a:endParaRPr>
          </a:p>
        </p:txBody>
      </p:sp>
      <p:sp>
        <p:nvSpPr>
          <p:cNvPr id="47" name="Google Shape;47;p8"/>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40</a:t>
            </a:fld>
            <a:endParaRPr/>
          </a:p>
        </p:txBody>
      </p:sp>
      <p:sp>
        <p:nvSpPr>
          <p:cNvPr id="48" name="Google Shape;48;p8"/>
          <p:cNvSpPr txBox="1"/>
          <p:nvPr/>
        </p:nvSpPr>
        <p:spPr>
          <a:xfrm>
            <a:off x="311700" y="1356278"/>
            <a:ext cx="8390700" cy="3350100"/>
          </a:xfrm>
          <a:prstGeom prst="rect">
            <a:avLst/>
          </a:prstGeom>
          <a:noFill/>
          <a:ln>
            <a:noFill/>
          </a:ln>
        </p:spPr>
        <p:txBody>
          <a:bodyPr spcFirstLastPara="1" wrap="square" lIns="91425" tIns="91425" rIns="91425" bIns="91425" anchor="t" anchorCtr="0">
            <a:noAutofit/>
          </a:bodyPr>
          <a:lstStyle/>
          <a:p>
            <a:pPr marL="444500" lvl="0" indent="-342900">
              <a:lnSpc>
                <a:spcPct val="115000"/>
              </a:lnSpc>
              <a:buClr>
                <a:schemeClr val="dk1"/>
              </a:buClr>
              <a:buSzPts val="2000"/>
              <a:buFont typeface="Arial" panose="020B0604020202020204" pitchFamily="34" charset="0"/>
              <a:buChar char="•"/>
            </a:pPr>
            <a:r>
              <a:rPr lang="en-US" sz="2400" dirty="0">
                <a:solidFill>
                  <a:schemeClr val="dk1"/>
                </a:solidFill>
                <a:latin typeface="Cambria"/>
                <a:ea typeface="Cambria"/>
                <a:cs typeface="Cambria"/>
                <a:sym typeface="Cambria"/>
              </a:rPr>
              <a:t>Read paper - </a:t>
            </a:r>
            <a:r>
              <a:rPr lang="en-US" sz="2400" dirty="0">
                <a:solidFill>
                  <a:schemeClr val="dk1"/>
                </a:solidFill>
                <a:latin typeface="Cambria"/>
                <a:ea typeface="Cambria"/>
                <a:cs typeface="Cambria"/>
                <a:sym typeface="Cambria"/>
                <a:hlinkClick r:id="rId3"/>
              </a:rPr>
              <a:t>https://jun03.github.io/nope.pdf</a:t>
            </a:r>
            <a:endParaRPr lang="en-US" sz="2400" dirty="0">
              <a:solidFill>
                <a:schemeClr val="dk1"/>
              </a:solidFill>
              <a:latin typeface="Cambria"/>
              <a:ea typeface="Cambria"/>
              <a:cs typeface="Cambria"/>
              <a:sym typeface="Cambria"/>
            </a:endParaRPr>
          </a:p>
          <a:p>
            <a:pPr marL="444500" lvl="0" indent="-342900">
              <a:lnSpc>
                <a:spcPct val="115000"/>
              </a:lnSpc>
              <a:buClr>
                <a:schemeClr val="dk1"/>
              </a:buClr>
              <a:buSzPts val="2000"/>
              <a:buFont typeface="Arial" panose="020B0604020202020204" pitchFamily="34" charset="0"/>
              <a:buChar char="•"/>
            </a:pPr>
            <a:endParaRPr lang="en-US" sz="2400" dirty="0">
              <a:solidFill>
                <a:schemeClr val="dk1"/>
              </a:solidFill>
              <a:latin typeface="Cambria"/>
              <a:ea typeface="Cambria"/>
              <a:cs typeface="Cambria"/>
              <a:sym typeface="Cambria"/>
            </a:endParaRPr>
          </a:p>
          <a:p>
            <a:pPr marL="444500" lvl="0" indent="-342900">
              <a:lnSpc>
                <a:spcPct val="115000"/>
              </a:lnSpc>
              <a:buClr>
                <a:schemeClr val="dk1"/>
              </a:buClr>
              <a:buSzPts val="2000"/>
              <a:buFont typeface="Arial" panose="020B0604020202020204" pitchFamily="34" charset="0"/>
              <a:buChar char="•"/>
            </a:pPr>
            <a:endParaRPr lang="en-US" sz="2400" dirty="0">
              <a:solidFill>
                <a:schemeClr val="dk1"/>
              </a:solidFill>
              <a:latin typeface="Cambria"/>
              <a:ea typeface="Cambria"/>
              <a:cs typeface="Cambria"/>
              <a:sym typeface="Cambria"/>
            </a:endParaRPr>
          </a:p>
          <a:p>
            <a:pPr marL="444500" lvl="0" indent="-342900">
              <a:lnSpc>
                <a:spcPct val="115000"/>
              </a:lnSpc>
              <a:buClr>
                <a:schemeClr val="dk1"/>
              </a:buClr>
              <a:buSzPts val="2000"/>
              <a:buFont typeface="Arial" panose="020B0604020202020204" pitchFamily="34" charset="0"/>
              <a:buChar char="•"/>
            </a:pPr>
            <a:endParaRPr lang="en-US" sz="2400" dirty="0">
              <a:solidFill>
                <a:schemeClr val="dk1"/>
              </a:solidFill>
              <a:latin typeface="Cambria"/>
              <a:ea typeface="Cambria"/>
              <a:cs typeface="Cambria"/>
              <a:sym typeface="Cambria"/>
            </a:endParaRPr>
          </a:p>
          <a:p>
            <a:pPr marL="444500" lvl="0" indent="-342900">
              <a:lnSpc>
                <a:spcPct val="115000"/>
              </a:lnSpc>
              <a:buClr>
                <a:schemeClr val="dk1"/>
              </a:buClr>
              <a:buSzPts val="2000"/>
              <a:buFont typeface="Arial" panose="020B0604020202020204" pitchFamily="34" charset="0"/>
              <a:buChar char="•"/>
            </a:pPr>
            <a:r>
              <a:rPr lang="en-US" sz="2400" dirty="0">
                <a:solidFill>
                  <a:schemeClr val="dk1"/>
                </a:solidFill>
                <a:latin typeface="Cambria"/>
                <a:ea typeface="Cambria"/>
                <a:cs typeface="Cambria"/>
                <a:sym typeface="Cambria"/>
              </a:rPr>
              <a:t>solved a conceptual blocker  regarding # of late prefetches </a:t>
            </a:r>
          </a:p>
          <a:p>
            <a:pPr marL="444500" lvl="0" indent="-342900">
              <a:lnSpc>
                <a:spcPct val="115000"/>
              </a:lnSpc>
              <a:buClr>
                <a:schemeClr val="dk1"/>
              </a:buClr>
              <a:buSzPts val="2000"/>
              <a:buFont typeface="Arial" panose="020B0604020202020204" pitchFamily="34" charset="0"/>
              <a:buChar char="•"/>
            </a:pPr>
            <a:r>
              <a:rPr lang="en-US" sz="2400" dirty="0">
                <a:solidFill>
                  <a:schemeClr val="dk1"/>
                </a:solidFill>
                <a:latin typeface="Cambria"/>
                <a:ea typeface="Cambria"/>
                <a:cs typeface="Cambria"/>
                <a:sym typeface="Cambria"/>
              </a:rPr>
              <a:t>Analysis of lateness vs bandwidth for SPECCPU and client-server benchmark suite.</a:t>
            </a:r>
          </a:p>
          <a:p>
            <a:pPr marL="444500" lvl="0" indent="-342900">
              <a:lnSpc>
                <a:spcPct val="115000"/>
              </a:lnSpc>
              <a:buClr>
                <a:schemeClr val="dk1"/>
              </a:buClr>
              <a:buSzPts val="2000"/>
              <a:buFont typeface="Arial" panose="020B0604020202020204" pitchFamily="34" charset="0"/>
              <a:buChar char="•"/>
            </a:pPr>
            <a:endParaRPr lang="en-US" sz="2400" dirty="0">
              <a:solidFill>
                <a:schemeClr val="dk1"/>
              </a:solidFill>
              <a:latin typeface="Cambria"/>
              <a:ea typeface="Cambria"/>
              <a:cs typeface="Cambria"/>
              <a:sym typeface="Cambria"/>
            </a:endParaRPr>
          </a:p>
        </p:txBody>
      </p:sp>
      <p:sp>
        <p:nvSpPr>
          <p:cNvPr id="49" name="Google Shape;49;p8"/>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2" name="TextBox 1">
            <a:extLst>
              <a:ext uri="{FF2B5EF4-FFF2-40B4-BE49-F238E27FC236}">
                <a16:creationId xmlns:a16="http://schemas.microsoft.com/office/drawing/2014/main" id="{167523AA-EB58-4307-BCC9-A3AFED776002}"/>
              </a:ext>
            </a:extLst>
          </p:cNvPr>
          <p:cNvSpPr txBox="1"/>
          <p:nvPr/>
        </p:nvSpPr>
        <p:spPr>
          <a:xfrm>
            <a:off x="739409" y="1951311"/>
            <a:ext cx="7740251" cy="1323439"/>
          </a:xfrm>
          <a:prstGeom prst="rect">
            <a:avLst/>
          </a:prstGeom>
          <a:noFill/>
        </p:spPr>
        <p:txBody>
          <a:bodyPr wrap="square" rtlCol="0">
            <a:spAutoFit/>
          </a:bodyPr>
          <a:lstStyle/>
          <a:p>
            <a:pPr marL="285750" indent="-285750">
              <a:buFont typeface="Courier New" panose="02070309020205020404" pitchFamily="49" charset="0"/>
              <a:buChar char="o"/>
            </a:pPr>
            <a:r>
              <a:rPr lang="en-US" sz="1600" dirty="0"/>
              <a:t>In case of multi-core systems, prefetchers can increase shared resource contention such as DRAM bandwidth contention, degrading overall system performance.</a:t>
            </a:r>
          </a:p>
          <a:p>
            <a:pPr marL="285750" indent="-285750">
              <a:buFont typeface="Courier New" panose="02070309020205020404" pitchFamily="49" charset="0"/>
              <a:buChar char="o"/>
            </a:pPr>
            <a:r>
              <a:rPr lang="en-US" sz="1600" dirty="0"/>
              <a:t>How does lateness of prefetchers contribute to this problem?</a:t>
            </a:r>
          </a:p>
          <a:p>
            <a:endParaRPr lang="en-US" sz="16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US" sz="3200" dirty="0">
                <a:solidFill>
                  <a:schemeClr val="dk1"/>
                </a:solidFill>
              </a:rPr>
              <a:t>L</a:t>
            </a:r>
            <a:r>
              <a:rPr lang="en" sz="3200" dirty="0">
                <a:solidFill>
                  <a:schemeClr val="dk1"/>
                </a:solidFill>
              </a:rPr>
              <a:t>ateness vs dram bandwidth [</a:t>
            </a:r>
            <a:r>
              <a:rPr lang="en-US" sz="3200" dirty="0">
                <a:solidFill>
                  <a:schemeClr val="tx1"/>
                </a:solidFill>
              </a:rPr>
              <a:t>SPEC CPU 2017</a:t>
            </a:r>
            <a:r>
              <a:rPr lang="en" sz="3200" dirty="0">
                <a:solidFill>
                  <a:schemeClr val="dk1"/>
                </a:solidFill>
              </a:rPr>
              <a:t>] </a:t>
            </a:r>
            <a:endParaRPr sz="3200" dirty="0">
              <a:solidFill>
                <a:schemeClr val="dk1"/>
              </a:solidFill>
            </a:endParaRPr>
          </a:p>
        </p:txBody>
      </p:sp>
      <p:sp>
        <p:nvSpPr>
          <p:cNvPr id="47" name="Google Shape;47;p8"/>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41</a:t>
            </a:fld>
            <a:endParaRPr/>
          </a:p>
        </p:txBody>
      </p:sp>
      <p:sp>
        <p:nvSpPr>
          <p:cNvPr id="49" name="Google Shape;49;p8"/>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graphicFrame>
        <p:nvGraphicFramePr>
          <p:cNvPr id="6" name="Chart 5">
            <a:extLst>
              <a:ext uri="{FF2B5EF4-FFF2-40B4-BE49-F238E27FC236}">
                <a16:creationId xmlns:a16="http://schemas.microsoft.com/office/drawing/2014/main" id="{E6E24729-2D22-449F-9671-15486E18C5AC}"/>
              </a:ext>
            </a:extLst>
          </p:cNvPr>
          <p:cNvGraphicFramePr>
            <a:graphicFrameLocks/>
          </p:cNvGraphicFramePr>
          <p:nvPr>
            <p:extLst>
              <p:ext uri="{D42A27DB-BD31-4B8C-83A1-F6EECF244321}">
                <p14:modId xmlns:p14="http://schemas.microsoft.com/office/powerpoint/2010/main" val="2923373157"/>
              </p:ext>
            </p:extLst>
          </p:nvPr>
        </p:nvGraphicFramePr>
        <p:xfrm>
          <a:off x="252437" y="1216814"/>
          <a:ext cx="5607599" cy="3276280"/>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3EC73CC7-D713-4814-A570-78B4747A4FE0}"/>
              </a:ext>
            </a:extLst>
          </p:cNvPr>
          <p:cNvSpPr txBox="1"/>
          <p:nvPr/>
        </p:nvSpPr>
        <p:spPr>
          <a:xfrm>
            <a:off x="818129" y="4561566"/>
            <a:ext cx="4908001" cy="306467"/>
          </a:xfrm>
          <a:prstGeom prst="round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n-US" sz="1200" dirty="0"/>
              <a:t>Lateness = mean % of late prefetches taken over all the benchmarks</a:t>
            </a:r>
          </a:p>
        </p:txBody>
      </p:sp>
      <p:grpSp>
        <p:nvGrpSpPr>
          <p:cNvPr id="7" name="Group 6">
            <a:extLst>
              <a:ext uri="{FF2B5EF4-FFF2-40B4-BE49-F238E27FC236}">
                <a16:creationId xmlns:a16="http://schemas.microsoft.com/office/drawing/2014/main" id="{D2F9FD7E-4BF3-4E46-A8E1-967DD58112BE}"/>
              </a:ext>
            </a:extLst>
          </p:cNvPr>
          <p:cNvGrpSpPr/>
          <p:nvPr/>
        </p:nvGrpSpPr>
        <p:grpSpPr>
          <a:xfrm>
            <a:off x="5995499" y="1298333"/>
            <a:ext cx="2964665" cy="3263233"/>
            <a:chOff x="6101804" y="1167367"/>
            <a:chExt cx="2964665" cy="3438500"/>
          </a:xfrm>
        </p:grpSpPr>
        <p:sp>
          <p:nvSpPr>
            <p:cNvPr id="3" name="TextBox 2">
              <a:extLst>
                <a:ext uri="{FF2B5EF4-FFF2-40B4-BE49-F238E27FC236}">
                  <a16:creationId xmlns:a16="http://schemas.microsoft.com/office/drawing/2014/main" id="{1ADD467B-3BA8-497A-9BED-2A5D053C50A9}"/>
                </a:ext>
              </a:extLst>
            </p:cNvPr>
            <p:cNvSpPr txBox="1"/>
            <p:nvPr/>
          </p:nvSpPr>
          <p:spPr>
            <a:xfrm>
              <a:off x="6139904" y="1371299"/>
              <a:ext cx="2926565" cy="693527"/>
            </a:xfrm>
            <a:prstGeom prst="rect">
              <a:avLst/>
            </a:prstGeom>
            <a:noFill/>
          </p:spPr>
          <p:txBody>
            <a:bodyPr wrap="square" rtlCol="0">
              <a:spAutoFit/>
            </a:bodyPr>
            <a:lstStyle/>
            <a:p>
              <a:pPr marL="285750" indent="-285750">
                <a:buFont typeface="Arial" panose="020B0604020202020204" pitchFamily="34" charset="0"/>
                <a:buChar char="•"/>
              </a:pPr>
              <a:r>
                <a:rPr lang="en-US" dirty="0"/>
                <a:t>Prefetcher – IPCP</a:t>
              </a:r>
            </a:p>
            <a:p>
              <a:pPr marL="285750" indent="-285750">
                <a:buFont typeface="Arial" panose="020B0604020202020204" pitchFamily="34" charset="0"/>
                <a:buChar char="•"/>
              </a:pPr>
              <a:r>
                <a:rPr lang="en-US" dirty="0"/>
                <a:t>Cache level – L1D</a:t>
              </a:r>
            </a:p>
            <a:p>
              <a:pPr marL="285750" indent="-285750">
                <a:buFont typeface="Arial" panose="020B0604020202020204" pitchFamily="34" charset="0"/>
                <a:buChar char="•"/>
              </a:pPr>
              <a:r>
                <a:rPr lang="en-US" dirty="0"/>
                <a:t>Why these bandwidth values?</a:t>
              </a:r>
            </a:p>
          </p:txBody>
        </p:sp>
        <p:sp>
          <p:nvSpPr>
            <p:cNvPr id="4" name="TextBox 3">
              <a:extLst>
                <a:ext uri="{FF2B5EF4-FFF2-40B4-BE49-F238E27FC236}">
                  <a16:creationId xmlns:a16="http://schemas.microsoft.com/office/drawing/2014/main" id="{7C25E0D1-EC80-4E43-B27E-0F522F68CD62}"/>
                </a:ext>
              </a:extLst>
            </p:cNvPr>
            <p:cNvSpPr txBox="1"/>
            <p:nvPr/>
          </p:nvSpPr>
          <p:spPr>
            <a:xfrm>
              <a:off x="6412636" y="2146242"/>
              <a:ext cx="2602169" cy="1530786"/>
            </a:xfrm>
            <a:prstGeom prst="rect">
              <a:avLst/>
            </a:prstGeom>
            <a:noFill/>
          </p:spPr>
          <p:txBody>
            <a:bodyPr wrap="square" rtlCol="0">
              <a:spAutoFit/>
            </a:bodyPr>
            <a:lstStyle/>
            <a:p>
              <a:pPr marL="285750" lvl="5" indent="-285750" algn="just">
                <a:buFont typeface="Courier New" panose="02070309020205020404" pitchFamily="49" charset="0"/>
                <a:buChar char="o"/>
              </a:pPr>
              <a:r>
                <a:rPr lang="en-US" sz="1200" dirty="0"/>
                <a:t>Suppose, a 32-core machine</a:t>
              </a:r>
            </a:p>
            <a:p>
              <a:pPr marL="285750" lvl="5" indent="-285750" algn="just">
                <a:buFont typeface="Courier New" panose="02070309020205020404" pitchFamily="49" charset="0"/>
                <a:buChar char="o"/>
              </a:pPr>
              <a:r>
                <a:rPr lang="en-US" sz="1200" dirty="0"/>
                <a:t>With DRAM bandwidth per channel – 3200 MT/s</a:t>
              </a:r>
            </a:p>
            <a:p>
              <a:pPr marL="285750" lvl="5" indent="-285750" algn="just">
                <a:buFont typeface="Courier New" panose="02070309020205020404" pitchFamily="49" charset="0"/>
                <a:buChar char="o"/>
              </a:pPr>
              <a:r>
                <a:rPr lang="en-US" sz="1200" dirty="0"/>
                <a:t>4 channels</a:t>
              </a:r>
            </a:p>
            <a:p>
              <a:pPr marL="285750" lvl="5" indent="-285750" algn="just">
                <a:buFont typeface="Courier New" panose="02070309020205020404" pitchFamily="49" charset="0"/>
                <a:buChar char="o"/>
              </a:pPr>
              <a:r>
                <a:rPr lang="en-US" sz="1200" dirty="0"/>
                <a:t>Thus, 1 channel for 8 cores</a:t>
              </a:r>
            </a:p>
            <a:p>
              <a:pPr marL="285750" lvl="5" indent="-285750" algn="just">
                <a:buFont typeface="Courier New" panose="02070309020205020404" pitchFamily="49" charset="0"/>
                <a:buChar char="o"/>
              </a:pPr>
              <a:r>
                <a:rPr lang="en-US" sz="1200" dirty="0"/>
                <a:t>Therefore, on average per core dram bandwidth – 400 MT/s</a:t>
              </a:r>
            </a:p>
          </p:txBody>
        </p:sp>
        <p:sp>
          <p:nvSpPr>
            <p:cNvPr id="9" name="TextBox 8">
              <a:extLst>
                <a:ext uri="{FF2B5EF4-FFF2-40B4-BE49-F238E27FC236}">
                  <a16:creationId xmlns:a16="http://schemas.microsoft.com/office/drawing/2014/main" id="{1C7E13FE-0718-40F1-B72A-A69397CE6791}"/>
                </a:ext>
              </a:extLst>
            </p:cNvPr>
            <p:cNvSpPr txBox="1"/>
            <p:nvPr/>
          </p:nvSpPr>
          <p:spPr>
            <a:xfrm>
              <a:off x="6139903" y="3677028"/>
              <a:ext cx="2926565" cy="738664"/>
            </a:xfrm>
            <a:prstGeom prst="rect">
              <a:avLst/>
            </a:prstGeom>
            <a:noFill/>
          </p:spPr>
          <p:txBody>
            <a:bodyPr wrap="square" rtlCol="0">
              <a:spAutoFit/>
            </a:bodyPr>
            <a:lstStyle/>
            <a:p>
              <a:pPr marL="285750" indent="-285750">
                <a:buFont typeface="Arial" panose="020B0604020202020204" pitchFamily="34" charset="0"/>
                <a:buChar char="•"/>
              </a:pPr>
              <a:r>
                <a:rPr lang="en-US" dirty="0"/>
                <a:t>We need to look at the individual benchmarks to get a better picture.</a:t>
              </a:r>
            </a:p>
          </p:txBody>
        </p:sp>
        <p:sp>
          <p:nvSpPr>
            <p:cNvPr id="5" name="Rectangle: Rounded Corners 4">
              <a:extLst>
                <a:ext uri="{FF2B5EF4-FFF2-40B4-BE49-F238E27FC236}">
                  <a16:creationId xmlns:a16="http://schemas.microsoft.com/office/drawing/2014/main" id="{640C1FC5-1098-406D-9EB9-B8E458737C86}"/>
                </a:ext>
              </a:extLst>
            </p:cNvPr>
            <p:cNvSpPr/>
            <p:nvPr/>
          </p:nvSpPr>
          <p:spPr>
            <a:xfrm>
              <a:off x="6101804" y="1167367"/>
              <a:ext cx="2964664" cy="3438500"/>
            </a:xfrm>
            <a:prstGeom prst="roundRect">
              <a:avLst/>
            </a:prstGeom>
            <a:noFill/>
            <a:ln w="222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grpSp>
    </p:spTree>
    <p:extLst>
      <p:ext uri="{BB962C8B-B14F-4D97-AF65-F5344CB8AC3E}">
        <p14:creationId xmlns:p14="http://schemas.microsoft.com/office/powerpoint/2010/main" val="18415339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F7E78-8137-49AC-8AEC-B6006C6605D3}"/>
              </a:ext>
            </a:extLst>
          </p:cNvPr>
          <p:cNvSpPr>
            <a:spLocks noGrp="1"/>
          </p:cNvSpPr>
          <p:nvPr>
            <p:ph type="title"/>
          </p:nvPr>
        </p:nvSpPr>
        <p:spPr>
          <a:xfrm>
            <a:off x="214332" y="521790"/>
            <a:ext cx="8520600" cy="572700"/>
          </a:xfrm>
        </p:spPr>
        <p:txBody>
          <a:bodyPr/>
          <a:lstStyle/>
          <a:p>
            <a:r>
              <a:rPr lang="en-US" sz="2400" dirty="0">
                <a:solidFill>
                  <a:schemeClr val="tx1"/>
                </a:solidFill>
              </a:rPr>
              <a:t>Lateness comparison for low &amp; high dram BW [SPEC CPU 2017]</a:t>
            </a:r>
          </a:p>
        </p:txBody>
      </p:sp>
      <p:sp>
        <p:nvSpPr>
          <p:cNvPr id="4" name="Slide Number Placeholder 3">
            <a:extLst>
              <a:ext uri="{FF2B5EF4-FFF2-40B4-BE49-F238E27FC236}">
                <a16:creationId xmlns:a16="http://schemas.microsoft.com/office/drawing/2014/main" id="{D30537F7-FF48-4536-8C14-667CB5CD90F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graphicFrame>
        <p:nvGraphicFramePr>
          <p:cNvPr id="21" name="Chart 20">
            <a:extLst>
              <a:ext uri="{FF2B5EF4-FFF2-40B4-BE49-F238E27FC236}">
                <a16:creationId xmlns:a16="http://schemas.microsoft.com/office/drawing/2014/main" id="{70B60FE8-0F91-45BA-A7EB-B47D55EEEEB7}"/>
              </a:ext>
            </a:extLst>
          </p:cNvPr>
          <p:cNvGraphicFramePr>
            <a:graphicFrameLocks/>
          </p:cNvGraphicFramePr>
          <p:nvPr>
            <p:extLst>
              <p:ext uri="{D42A27DB-BD31-4B8C-83A1-F6EECF244321}">
                <p14:modId xmlns:p14="http://schemas.microsoft.com/office/powerpoint/2010/main" val="2224373528"/>
              </p:ext>
            </p:extLst>
          </p:nvPr>
        </p:nvGraphicFramePr>
        <p:xfrm>
          <a:off x="118534" y="1169332"/>
          <a:ext cx="8830734" cy="393906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436812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30537F7-FF48-4536-8C14-667CB5CD90F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graphicFrame>
        <p:nvGraphicFramePr>
          <p:cNvPr id="6" name="Chart 5">
            <a:extLst>
              <a:ext uri="{FF2B5EF4-FFF2-40B4-BE49-F238E27FC236}">
                <a16:creationId xmlns:a16="http://schemas.microsoft.com/office/drawing/2014/main" id="{9246B764-0588-4390-8875-D58071A3C761}"/>
              </a:ext>
            </a:extLst>
          </p:cNvPr>
          <p:cNvGraphicFramePr>
            <a:graphicFrameLocks/>
          </p:cNvGraphicFramePr>
          <p:nvPr>
            <p:extLst>
              <p:ext uri="{D42A27DB-BD31-4B8C-83A1-F6EECF244321}">
                <p14:modId xmlns:p14="http://schemas.microsoft.com/office/powerpoint/2010/main" val="736164214"/>
              </p:ext>
            </p:extLst>
          </p:nvPr>
        </p:nvGraphicFramePr>
        <p:xfrm>
          <a:off x="169333" y="1169332"/>
          <a:ext cx="8937495" cy="3939068"/>
        </p:xfrm>
        <a:graphic>
          <a:graphicData uri="http://schemas.openxmlformats.org/drawingml/2006/chart">
            <c:chart xmlns:c="http://schemas.openxmlformats.org/drawingml/2006/chart" xmlns:r="http://schemas.openxmlformats.org/officeDocument/2006/relationships" r:id="rId2"/>
          </a:graphicData>
        </a:graphic>
      </p:graphicFrame>
      <p:sp>
        <p:nvSpPr>
          <p:cNvPr id="7" name="Oval 6">
            <a:extLst>
              <a:ext uri="{FF2B5EF4-FFF2-40B4-BE49-F238E27FC236}">
                <a16:creationId xmlns:a16="http://schemas.microsoft.com/office/drawing/2014/main" id="{7F360E93-FEC1-4F2C-80E6-9133D10AE35E}"/>
              </a:ext>
            </a:extLst>
          </p:cNvPr>
          <p:cNvSpPr/>
          <p:nvPr/>
        </p:nvSpPr>
        <p:spPr>
          <a:xfrm>
            <a:off x="1455782" y="3405051"/>
            <a:ext cx="140068" cy="947388"/>
          </a:xfrm>
          <a:prstGeom prst="ellipse">
            <a:avLst/>
          </a:prstGeom>
          <a:noFill/>
          <a:ln w="158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Oval 7">
            <a:extLst>
              <a:ext uri="{FF2B5EF4-FFF2-40B4-BE49-F238E27FC236}">
                <a16:creationId xmlns:a16="http://schemas.microsoft.com/office/drawing/2014/main" id="{48B76E9E-CE17-4094-AF4B-2D33DE85174C}"/>
              </a:ext>
            </a:extLst>
          </p:cNvPr>
          <p:cNvSpPr/>
          <p:nvPr/>
        </p:nvSpPr>
        <p:spPr>
          <a:xfrm>
            <a:off x="1989913" y="3383272"/>
            <a:ext cx="129933" cy="1314631"/>
          </a:xfrm>
          <a:prstGeom prst="ellipse">
            <a:avLst/>
          </a:prstGeom>
          <a:noFill/>
          <a:ln w="158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Oval 8">
            <a:extLst>
              <a:ext uri="{FF2B5EF4-FFF2-40B4-BE49-F238E27FC236}">
                <a16:creationId xmlns:a16="http://schemas.microsoft.com/office/drawing/2014/main" id="{43CDA0DF-C93C-42B4-84C9-4E349DE73B1E}"/>
              </a:ext>
            </a:extLst>
          </p:cNvPr>
          <p:cNvSpPr/>
          <p:nvPr/>
        </p:nvSpPr>
        <p:spPr>
          <a:xfrm>
            <a:off x="2494722" y="3383272"/>
            <a:ext cx="129933" cy="1087128"/>
          </a:xfrm>
          <a:prstGeom prst="ellipse">
            <a:avLst/>
          </a:prstGeom>
          <a:noFill/>
          <a:ln w="158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8EB22E15-88C7-47BA-9AEF-7D74F2306CF0}"/>
              </a:ext>
            </a:extLst>
          </p:cNvPr>
          <p:cNvSpPr/>
          <p:nvPr/>
        </p:nvSpPr>
        <p:spPr>
          <a:xfrm>
            <a:off x="3873262" y="3347427"/>
            <a:ext cx="156273" cy="1512439"/>
          </a:xfrm>
          <a:prstGeom prst="ellipse">
            <a:avLst/>
          </a:prstGeom>
          <a:noFill/>
          <a:ln w="158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11" name="Oval 10">
            <a:extLst>
              <a:ext uri="{FF2B5EF4-FFF2-40B4-BE49-F238E27FC236}">
                <a16:creationId xmlns:a16="http://schemas.microsoft.com/office/drawing/2014/main" id="{F4830532-15FA-4C6D-B0F8-8F4A90265E52}"/>
              </a:ext>
            </a:extLst>
          </p:cNvPr>
          <p:cNvSpPr/>
          <p:nvPr/>
        </p:nvSpPr>
        <p:spPr>
          <a:xfrm>
            <a:off x="4034129" y="3338954"/>
            <a:ext cx="168747" cy="1512439"/>
          </a:xfrm>
          <a:prstGeom prst="ellipse">
            <a:avLst/>
          </a:prstGeom>
          <a:noFill/>
          <a:ln w="158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Oval 11">
            <a:extLst>
              <a:ext uri="{FF2B5EF4-FFF2-40B4-BE49-F238E27FC236}">
                <a16:creationId xmlns:a16="http://schemas.microsoft.com/office/drawing/2014/main" id="{CAB1C068-C6B0-4032-8D90-E8D67B0B434A}"/>
              </a:ext>
            </a:extLst>
          </p:cNvPr>
          <p:cNvSpPr/>
          <p:nvPr/>
        </p:nvSpPr>
        <p:spPr>
          <a:xfrm>
            <a:off x="4211930" y="3338952"/>
            <a:ext cx="139337" cy="1520913"/>
          </a:xfrm>
          <a:prstGeom prst="ellipse">
            <a:avLst/>
          </a:prstGeom>
          <a:noFill/>
          <a:ln w="158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F514B0B9-A30A-494D-B71D-94E8DBCC2BA3}"/>
              </a:ext>
            </a:extLst>
          </p:cNvPr>
          <p:cNvSpPr/>
          <p:nvPr/>
        </p:nvSpPr>
        <p:spPr>
          <a:xfrm>
            <a:off x="5088463" y="3355884"/>
            <a:ext cx="151811" cy="1342019"/>
          </a:xfrm>
          <a:prstGeom prst="ellipse">
            <a:avLst/>
          </a:prstGeom>
          <a:noFill/>
          <a:ln w="158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Oval 13">
            <a:extLst>
              <a:ext uri="{FF2B5EF4-FFF2-40B4-BE49-F238E27FC236}">
                <a16:creationId xmlns:a16="http://schemas.microsoft.com/office/drawing/2014/main" id="{9FCD4B2A-D8DC-4EE1-96E6-56167183B236}"/>
              </a:ext>
            </a:extLst>
          </p:cNvPr>
          <p:cNvSpPr/>
          <p:nvPr/>
        </p:nvSpPr>
        <p:spPr>
          <a:xfrm>
            <a:off x="5278739" y="3338950"/>
            <a:ext cx="130282" cy="1342019"/>
          </a:xfrm>
          <a:prstGeom prst="ellipse">
            <a:avLst/>
          </a:prstGeom>
          <a:noFill/>
          <a:ln w="158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Oval 14">
            <a:extLst>
              <a:ext uri="{FF2B5EF4-FFF2-40B4-BE49-F238E27FC236}">
                <a16:creationId xmlns:a16="http://schemas.microsoft.com/office/drawing/2014/main" id="{F8AF9272-AC5B-41F5-9CC2-3EFD8B96694D}"/>
              </a:ext>
            </a:extLst>
          </p:cNvPr>
          <p:cNvSpPr/>
          <p:nvPr/>
        </p:nvSpPr>
        <p:spPr>
          <a:xfrm>
            <a:off x="6307661" y="3383272"/>
            <a:ext cx="151812" cy="1087128"/>
          </a:xfrm>
          <a:prstGeom prst="ellipse">
            <a:avLst/>
          </a:prstGeom>
          <a:noFill/>
          <a:ln w="158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6" name="Oval 15">
            <a:extLst>
              <a:ext uri="{FF2B5EF4-FFF2-40B4-BE49-F238E27FC236}">
                <a16:creationId xmlns:a16="http://schemas.microsoft.com/office/drawing/2014/main" id="{77C4EA45-FABD-4D80-A9C1-A5FF9E75AFA9}"/>
              </a:ext>
            </a:extLst>
          </p:cNvPr>
          <p:cNvSpPr/>
          <p:nvPr/>
        </p:nvSpPr>
        <p:spPr>
          <a:xfrm>
            <a:off x="6480409" y="3383271"/>
            <a:ext cx="139337" cy="1173776"/>
          </a:xfrm>
          <a:prstGeom prst="ellipse">
            <a:avLst/>
          </a:prstGeom>
          <a:noFill/>
          <a:ln w="158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Oval 16">
            <a:extLst>
              <a:ext uri="{FF2B5EF4-FFF2-40B4-BE49-F238E27FC236}">
                <a16:creationId xmlns:a16="http://schemas.microsoft.com/office/drawing/2014/main" id="{E3E41A4B-312A-480B-B8E1-C3BB495B43F4}"/>
              </a:ext>
            </a:extLst>
          </p:cNvPr>
          <p:cNvSpPr/>
          <p:nvPr/>
        </p:nvSpPr>
        <p:spPr>
          <a:xfrm>
            <a:off x="6641276" y="3374803"/>
            <a:ext cx="178387" cy="1476589"/>
          </a:xfrm>
          <a:prstGeom prst="ellipse">
            <a:avLst/>
          </a:prstGeom>
          <a:noFill/>
          <a:ln w="158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Oval 17">
            <a:extLst>
              <a:ext uri="{FF2B5EF4-FFF2-40B4-BE49-F238E27FC236}">
                <a16:creationId xmlns:a16="http://schemas.microsoft.com/office/drawing/2014/main" id="{770EEA81-1796-4A40-8B26-820FEAA18CFC}"/>
              </a:ext>
            </a:extLst>
          </p:cNvPr>
          <p:cNvSpPr/>
          <p:nvPr/>
        </p:nvSpPr>
        <p:spPr>
          <a:xfrm>
            <a:off x="8055212" y="3366335"/>
            <a:ext cx="139337" cy="1190712"/>
          </a:xfrm>
          <a:prstGeom prst="ellipse">
            <a:avLst/>
          </a:prstGeom>
          <a:noFill/>
          <a:ln w="158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9" name="Oval 18">
            <a:extLst>
              <a:ext uri="{FF2B5EF4-FFF2-40B4-BE49-F238E27FC236}">
                <a16:creationId xmlns:a16="http://schemas.microsoft.com/office/drawing/2014/main" id="{3EF7F1EB-AA02-45AD-91C3-FB0873601CE5}"/>
              </a:ext>
            </a:extLst>
          </p:cNvPr>
          <p:cNvSpPr/>
          <p:nvPr/>
        </p:nvSpPr>
        <p:spPr>
          <a:xfrm>
            <a:off x="8224546" y="3374800"/>
            <a:ext cx="139337" cy="1095600"/>
          </a:xfrm>
          <a:prstGeom prst="ellipse">
            <a:avLst/>
          </a:prstGeom>
          <a:noFill/>
          <a:ln w="158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0" name="Oval 19">
            <a:extLst>
              <a:ext uri="{FF2B5EF4-FFF2-40B4-BE49-F238E27FC236}">
                <a16:creationId xmlns:a16="http://schemas.microsoft.com/office/drawing/2014/main" id="{FCC9475F-92C1-4547-8B8D-5C787069EB94}"/>
              </a:ext>
            </a:extLst>
          </p:cNvPr>
          <p:cNvSpPr/>
          <p:nvPr/>
        </p:nvSpPr>
        <p:spPr>
          <a:xfrm>
            <a:off x="8563212" y="3349398"/>
            <a:ext cx="139337" cy="1095599"/>
          </a:xfrm>
          <a:prstGeom prst="ellipse">
            <a:avLst/>
          </a:prstGeom>
          <a:noFill/>
          <a:ln w="158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TextBox 2">
            <a:extLst>
              <a:ext uri="{FF2B5EF4-FFF2-40B4-BE49-F238E27FC236}">
                <a16:creationId xmlns:a16="http://schemas.microsoft.com/office/drawing/2014/main" id="{63754880-547F-48D0-95F4-9064A7D37E26}"/>
              </a:ext>
            </a:extLst>
          </p:cNvPr>
          <p:cNvSpPr txBox="1"/>
          <p:nvPr/>
        </p:nvSpPr>
        <p:spPr>
          <a:xfrm>
            <a:off x="5345874" y="1723442"/>
            <a:ext cx="2665813" cy="52322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dirty="0">
                <a:solidFill>
                  <a:srgbClr val="FF0000"/>
                </a:solidFill>
              </a:rPr>
              <a:t>Benchmarks with % of late prefetches &lt; 8% (for 200 MT/s)</a:t>
            </a:r>
          </a:p>
        </p:txBody>
      </p:sp>
      <p:sp>
        <p:nvSpPr>
          <p:cNvPr id="21" name="Oval 20">
            <a:extLst>
              <a:ext uri="{FF2B5EF4-FFF2-40B4-BE49-F238E27FC236}">
                <a16:creationId xmlns:a16="http://schemas.microsoft.com/office/drawing/2014/main" id="{1DD38262-E0F2-4865-AB35-51FFC309854D}"/>
              </a:ext>
            </a:extLst>
          </p:cNvPr>
          <p:cNvSpPr/>
          <p:nvPr/>
        </p:nvSpPr>
        <p:spPr>
          <a:xfrm>
            <a:off x="5591415" y="3391736"/>
            <a:ext cx="160867" cy="1078664"/>
          </a:xfrm>
          <a:prstGeom prst="ellipse">
            <a:avLst/>
          </a:prstGeom>
          <a:noFill/>
          <a:ln w="158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2" name="Oval 21">
            <a:extLst>
              <a:ext uri="{FF2B5EF4-FFF2-40B4-BE49-F238E27FC236}">
                <a16:creationId xmlns:a16="http://schemas.microsoft.com/office/drawing/2014/main" id="{5F880AB7-46CB-4D0F-8C3D-A66362FFBFE9}"/>
              </a:ext>
            </a:extLst>
          </p:cNvPr>
          <p:cNvSpPr/>
          <p:nvPr/>
        </p:nvSpPr>
        <p:spPr>
          <a:xfrm>
            <a:off x="7013815" y="3357864"/>
            <a:ext cx="139337" cy="1356935"/>
          </a:xfrm>
          <a:prstGeom prst="ellipse">
            <a:avLst/>
          </a:prstGeom>
          <a:noFill/>
          <a:ln w="158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3" name="Oval 22">
            <a:extLst>
              <a:ext uri="{FF2B5EF4-FFF2-40B4-BE49-F238E27FC236}">
                <a16:creationId xmlns:a16="http://schemas.microsoft.com/office/drawing/2014/main" id="{E727B141-DA25-45AD-AD8B-8AC9A063E37D}"/>
              </a:ext>
            </a:extLst>
          </p:cNvPr>
          <p:cNvSpPr/>
          <p:nvPr/>
        </p:nvSpPr>
        <p:spPr>
          <a:xfrm>
            <a:off x="1990848" y="3383272"/>
            <a:ext cx="129933" cy="1314631"/>
          </a:xfrm>
          <a:prstGeom prst="ellipse">
            <a:avLst/>
          </a:prstGeom>
          <a:noFill/>
          <a:ln w="158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4" name="Oval 23">
            <a:extLst>
              <a:ext uri="{FF2B5EF4-FFF2-40B4-BE49-F238E27FC236}">
                <a16:creationId xmlns:a16="http://schemas.microsoft.com/office/drawing/2014/main" id="{1807FBD1-19B4-45EB-80D4-6D35D096BFA0}"/>
              </a:ext>
            </a:extLst>
          </p:cNvPr>
          <p:cNvSpPr/>
          <p:nvPr/>
        </p:nvSpPr>
        <p:spPr>
          <a:xfrm>
            <a:off x="914399" y="3355884"/>
            <a:ext cx="163787" cy="1314631"/>
          </a:xfrm>
          <a:prstGeom prst="ellipse">
            <a:avLst/>
          </a:prstGeom>
          <a:noFill/>
          <a:ln w="158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7" name="Title 1">
            <a:extLst>
              <a:ext uri="{FF2B5EF4-FFF2-40B4-BE49-F238E27FC236}">
                <a16:creationId xmlns:a16="http://schemas.microsoft.com/office/drawing/2014/main" id="{825BC456-DB34-4C02-B57C-353591585CF3}"/>
              </a:ext>
            </a:extLst>
          </p:cNvPr>
          <p:cNvSpPr>
            <a:spLocks noGrp="1"/>
          </p:cNvSpPr>
          <p:nvPr>
            <p:ph type="title"/>
          </p:nvPr>
        </p:nvSpPr>
        <p:spPr>
          <a:xfrm>
            <a:off x="254018" y="455357"/>
            <a:ext cx="8521700" cy="573087"/>
          </a:xfrm>
        </p:spPr>
        <p:txBody>
          <a:bodyPr/>
          <a:lstStyle/>
          <a:p>
            <a:r>
              <a:rPr lang="en-US" sz="2400" dirty="0">
                <a:solidFill>
                  <a:schemeClr val="tx1"/>
                </a:solidFill>
              </a:rPr>
              <a:t>Lateness comparison for low &amp; high dram BW [SPEC CPU 2017]</a:t>
            </a:r>
          </a:p>
        </p:txBody>
      </p:sp>
    </p:spTree>
    <p:extLst>
      <p:ext uri="{BB962C8B-B14F-4D97-AF65-F5344CB8AC3E}">
        <p14:creationId xmlns:p14="http://schemas.microsoft.com/office/powerpoint/2010/main" val="42579141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graphicFrame>
        <p:nvGraphicFramePr>
          <p:cNvPr id="9" name="Chart 8">
            <a:extLst>
              <a:ext uri="{FF2B5EF4-FFF2-40B4-BE49-F238E27FC236}">
                <a16:creationId xmlns:a16="http://schemas.microsoft.com/office/drawing/2014/main" id="{7B5ABF9B-D920-403C-9681-ED3C348A53B7}"/>
              </a:ext>
            </a:extLst>
          </p:cNvPr>
          <p:cNvGraphicFramePr>
            <a:graphicFrameLocks/>
          </p:cNvGraphicFramePr>
          <p:nvPr>
            <p:extLst>
              <p:ext uri="{D42A27DB-BD31-4B8C-83A1-F6EECF244321}">
                <p14:modId xmlns:p14="http://schemas.microsoft.com/office/powerpoint/2010/main" val="3022397831"/>
              </p:ext>
            </p:extLst>
          </p:nvPr>
        </p:nvGraphicFramePr>
        <p:xfrm>
          <a:off x="160868" y="1290847"/>
          <a:ext cx="5954792" cy="3665977"/>
        </p:xfrm>
        <a:graphic>
          <a:graphicData uri="http://schemas.openxmlformats.org/drawingml/2006/chart">
            <c:chart xmlns:c="http://schemas.openxmlformats.org/drawingml/2006/chart" xmlns:r="http://schemas.openxmlformats.org/officeDocument/2006/relationships" r:id="rId3"/>
          </a:graphicData>
        </a:graphic>
      </p:graphicFrame>
      <p:sp>
        <p:nvSpPr>
          <p:cNvPr id="46" name="Google Shape;46;p8"/>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US" sz="3200" dirty="0">
                <a:solidFill>
                  <a:schemeClr val="dk1"/>
                </a:solidFill>
              </a:rPr>
              <a:t>L</a:t>
            </a:r>
            <a:r>
              <a:rPr lang="en" sz="3200" dirty="0">
                <a:solidFill>
                  <a:schemeClr val="dk1"/>
                </a:solidFill>
              </a:rPr>
              <a:t>ateness vs dram bandwidth [</a:t>
            </a:r>
            <a:r>
              <a:rPr lang="en-US" sz="3200" dirty="0">
                <a:solidFill>
                  <a:schemeClr val="tx1"/>
                </a:solidFill>
              </a:rPr>
              <a:t>SPEC CPU 2017</a:t>
            </a:r>
            <a:r>
              <a:rPr lang="en" sz="3200" dirty="0">
                <a:solidFill>
                  <a:schemeClr val="dk1"/>
                </a:solidFill>
              </a:rPr>
              <a:t>] </a:t>
            </a:r>
            <a:endParaRPr sz="3200" dirty="0">
              <a:solidFill>
                <a:schemeClr val="dk1"/>
              </a:solidFill>
            </a:endParaRPr>
          </a:p>
        </p:txBody>
      </p:sp>
      <p:sp>
        <p:nvSpPr>
          <p:cNvPr id="47" name="Google Shape;47;p8"/>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44</a:t>
            </a:fld>
            <a:endParaRPr/>
          </a:p>
        </p:txBody>
      </p:sp>
      <p:sp>
        <p:nvSpPr>
          <p:cNvPr id="49" name="Google Shape;49;p8"/>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3" name="TextBox 2">
            <a:extLst>
              <a:ext uri="{FF2B5EF4-FFF2-40B4-BE49-F238E27FC236}">
                <a16:creationId xmlns:a16="http://schemas.microsoft.com/office/drawing/2014/main" id="{1ADD467B-3BA8-497A-9BED-2A5D053C50A9}"/>
              </a:ext>
            </a:extLst>
          </p:cNvPr>
          <p:cNvSpPr txBox="1"/>
          <p:nvPr/>
        </p:nvSpPr>
        <p:spPr>
          <a:xfrm>
            <a:off x="6115660" y="1438595"/>
            <a:ext cx="2843522" cy="2724150"/>
          </a:xfrm>
          <a:prstGeom prst="round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a:buFont typeface="Arial" panose="020B0604020202020204" pitchFamily="34" charset="0"/>
              <a:buChar char="•"/>
            </a:pPr>
            <a:r>
              <a:rPr lang="en-US" dirty="0"/>
              <a:t>Prefetcher – IPCP</a:t>
            </a:r>
          </a:p>
          <a:p>
            <a:pPr marL="285750" indent="-285750">
              <a:buFont typeface="Arial" panose="020B0604020202020204" pitchFamily="34" charset="0"/>
              <a:buChar char="•"/>
            </a:pPr>
            <a:r>
              <a:rPr lang="en-US" dirty="0"/>
              <a:t>Cache level – L1D</a:t>
            </a:r>
          </a:p>
          <a:p>
            <a:pPr marL="285750" indent="-285750" algn="just">
              <a:buFont typeface="Arial" panose="020B0604020202020204" pitchFamily="34" charset="0"/>
              <a:buChar char="•"/>
            </a:pPr>
            <a:r>
              <a:rPr lang="en-US" i="1" dirty="0">
                <a:solidFill>
                  <a:schemeClr val="dk1"/>
                </a:solidFill>
                <a:latin typeface="Cambria"/>
                <a:ea typeface="Cambria"/>
                <a:cs typeface="Cambria"/>
                <a:sym typeface="Cambria"/>
              </a:rPr>
              <a:t>Excluding the benchmarks with very low % of late prefetches, we get a better picture of how lateness is affected by low dram bandwidth.</a:t>
            </a:r>
          </a:p>
          <a:p>
            <a:pPr marL="285750" indent="-285750" algn="just">
              <a:buFont typeface="Arial" panose="020B0604020202020204" pitchFamily="34" charset="0"/>
              <a:buChar char="•"/>
            </a:pPr>
            <a:r>
              <a:rPr lang="en-US" i="1" dirty="0">
                <a:latin typeface="Cambria"/>
                <a:ea typeface="Cambria"/>
                <a:cs typeface="Cambria"/>
                <a:sym typeface="Cambria"/>
              </a:rPr>
              <a:t>Significant % of late prefetches!</a:t>
            </a:r>
            <a:endParaRPr lang="en-US" i="1" dirty="0">
              <a:solidFill>
                <a:schemeClr val="dk1"/>
              </a:solidFill>
              <a:latin typeface="Cambria"/>
              <a:ea typeface="Cambria"/>
              <a:cs typeface="Cambria"/>
              <a:sym typeface="Cambria"/>
            </a:endParaRPr>
          </a:p>
          <a:p>
            <a:endParaRPr lang="en-US" dirty="0"/>
          </a:p>
        </p:txBody>
      </p:sp>
    </p:spTree>
    <p:extLst>
      <p:ext uri="{BB962C8B-B14F-4D97-AF65-F5344CB8AC3E}">
        <p14:creationId xmlns:p14="http://schemas.microsoft.com/office/powerpoint/2010/main" val="12854947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US" sz="3200" dirty="0">
                <a:solidFill>
                  <a:schemeClr val="dk1"/>
                </a:solidFill>
              </a:rPr>
              <a:t>L</a:t>
            </a:r>
            <a:r>
              <a:rPr lang="en" sz="3200" dirty="0">
                <a:solidFill>
                  <a:schemeClr val="dk1"/>
                </a:solidFill>
              </a:rPr>
              <a:t>ateness vs dram bandwidth [</a:t>
            </a:r>
            <a:r>
              <a:rPr lang="en-US" sz="3200" dirty="0">
                <a:solidFill>
                  <a:schemeClr val="tx1"/>
                </a:solidFill>
              </a:rPr>
              <a:t>client-server</a:t>
            </a:r>
            <a:r>
              <a:rPr lang="en" sz="3200" dirty="0">
                <a:solidFill>
                  <a:schemeClr val="dk1"/>
                </a:solidFill>
              </a:rPr>
              <a:t>]</a:t>
            </a:r>
            <a:endParaRPr sz="3200" dirty="0">
              <a:solidFill>
                <a:schemeClr val="dk1"/>
              </a:solidFill>
            </a:endParaRPr>
          </a:p>
        </p:txBody>
      </p:sp>
      <p:sp>
        <p:nvSpPr>
          <p:cNvPr id="47" name="Google Shape;47;p8"/>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45</a:t>
            </a:fld>
            <a:endParaRPr/>
          </a:p>
        </p:txBody>
      </p:sp>
      <p:sp>
        <p:nvSpPr>
          <p:cNvPr id="49" name="Google Shape;49;p8"/>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3" name="TextBox 2">
            <a:extLst>
              <a:ext uri="{FF2B5EF4-FFF2-40B4-BE49-F238E27FC236}">
                <a16:creationId xmlns:a16="http://schemas.microsoft.com/office/drawing/2014/main" id="{1ADD467B-3BA8-497A-9BED-2A5D053C50A9}"/>
              </a:ext>
            </a:extLst>
          </p:cNvPr>
          <p:cNvSpPr txBox="1"/>
          <p:nvPr/>
        </p:nvSpPr>
        <p:spPr>
          <a:xfrm>
            <a:off x="6028381" y="1516142"/>
            <a:ext cx="2674979" cy="1191816"/>
          </a:xfrm>
          <a:prstGeom prst="round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a:buFont typeface="Arial" panose="020B0604020202020204" pitchFamily="34" charset="0"/>
              <a:buChar char="•"/>
            </a:pPr>
            <a:r>
              <a:rPr lang="en-US" sz="1600" dirty="0"/>
              <a:t>Prefetcher – IPCP</a:t>
            </a:r>
          </a:p>
          <a:p>
            <a:pPr marL="285750" indent="-285750">
              <a:buFont typeface="Arial" panose="020B0604020202020204" pitchFamily="34" charset="0"/>
              <a:buChar char="•"/>
            </a:pPr>
            <a:r>
              <a:rPr lang="en-US" sz="1600" dirty="0"/>
              <a:t>Cache level – L1D</a:t>
            </a:r>
          </a:p>
          <a:p>
            <a:pPr marL="285750" indent="-285750">
              <a:buFont typeface="Arial" panose="020B0604020202020204" pitchFamily="34" charset="0"/>
              <a:buChar char="•"/>
            </a:pPr>
            <a:r>
              <a:rPr lang="en-US" sz="1600" dirty="0"/>
              <a:t>Next – to observer individual benchmarks</a:t>
            </a:r>
          </a:p>
        </p:txBody>
      </p:sp>
      <p:graphicFrame>
        <p:nvGraphicFramePr>
          <p:cNvPr id="8" name="Chart 7">
            <a:extLst>
              <a:ext uri="{FF2B5EF4-FFF2-40B4-BE49-F238E27FC236}">
                <a16:creationId xmlns:a16="http://schemas.microsoft.com/office/drawing/2014/main" id="{D0D2C229-7F82-4045-A5BF-0E653F2D52E6}"/>
              </a:ext>
            </a:extLst>
          </p:cNvPr>
          <p:cNvGraphicFramePr>
            <a:graphicFrameLocks/>
          </p:cNvGraphicFramePr>
          <p:nvPr>
            <p:extLst>
              <p:ext uri="{D42A27DB-BD31-4B8C-83A1-F6EECF244321}">
                <p14:modId xmlns:p14="http://schemas.microsoft.com/office/powerpoint/2010/main" val="1428500290"/>
              </p:ext>
            </p:extLst>
          </p:nvPr>
        </p:nvGraphicFramePr>
        <p:xfrm>
          <a:off x="320300" y="1286932"/>
          <a:ext cx="5359400" cy="36914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087471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30537F7-FF48-4536-8C14-667CB5CD90F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graphicFrame>
        <p:nvGraphicFramePr>
          <p:cNvPr id="5" name="Chart 4">
            <a:extLst>
              <a:ext uri="{FF2B5EF4-FFF2-40B4-BE49-F238E27FC236}">
                <a16:creationId xmlns:a16="http://schemas.microsoft.com/office/drawing/2014/main" id="{50626B41-ED71-46A2-9359-70F624AD773A}"/>
              </a:ext>
            </a:extLst>
          </p:cNvPr>
          <p:cNvGraphicFramePr>
            <a:graphicFrameLocks/>
          </p:cNvGraphicFramePr>
          <p:nvPr>
            <p:extLst>
              <p:ext uri="{D42A27DB-BD31-4B8C-83A1-F6EECF244321}">
                <p14:modId xmlns:p14="http://schemas.microsoft.com/office/powerpoint/2010/main" val="1993228800"/>
              </p:ext>
            </p:extLst>
          </p:nvPr>
        </p:nvGraphicFramePr>
        <p:xfrm>
          <a:off x="73620" y="1041401"/>
          <a:ext cx="8996760" cy="4066999"/>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 1">
            <a:extLst>
              <a:ext uri="{FF2B5EF4-FFF2-40B4-BE49-F238E27FC236}">
                <a16:creationId xmlns:a16="http://schemas.microsoft.com/office/drawing/2014/main" id="{2720E956-18E4-45BF-8AEC-6AA55A0CA559}"/>
              </a:ext>
            </a:extLst>
          </p:cNvPr>
          <p:cNvSpPr>
            <a:spLocks noGrp="1"/>
          </p:cNvSpPr>
          <p:nvPr>
            <p:ph type="title"/>
          </p:nvPr>
        </p:nvSpPr>
        <p:spPr>
          <a:xfrm>
            <a:off x="379649" y="544513"/>
            <a:ext cx="8521700" cy="573087"/>
          </a:xfrm>
        </p:spPr>
        <p:txBody>
          <a:bodyPr/>
          <a:lstStyle/>
          <a:p>
            <a:r>
              <a:rPr lang="en-US" sz="2400" dirty="0">
                <a:solidFill>
                  <a:schemeClr val="tx1"/>
                </a:solidFill>
              </a:rPr>
              <a:t>Lateness comparison for low &amp; high dram BW [client-server]</a:t>
            </a:r>
          </a:p>
        </p:txBody>
      </p:sp>
    </p:spTree>
    <p:extLst>
      <p:ext uri="{BB962C8B-B14F-4D97-AF65-F5344CB8AC3E}">
        <p14:creationId xmlns:p14="http://schemas.microsoft.com/office/powerpoint/2010/main" val="3211277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US" sz="3200" dirty="0">
                <a:solidFill>
                  <a:schemeClr val="dk1"/>
                </a:solidFill>
              </a:rPr>
              <a:t>L</a:t>
            </a:r>
            <a:r>
              <a:rPr lang="en" sz="3200" dirty="0">
                <a:solidFill>
                  <a:schemeClr val="dk1"/>
                </a:solidFill>
              </a:rPr>
              <a:t>ateness vs dram bandwidth [</a:t>
            </a:r>
            <a:r>
              <a:rPr lang="en-US" sz="3200" dirty="0">
                <a:solidFill>
                  <a:schemeClr val="tx1"/>
                </a:solidFill>
              </a:rPr>
              <a:t>client-server</a:t>
            </a:r>
            <a:r>
              <a:rPr lang="en" sz="3200" dirty="0">
                <a:solidFill>
                  <a:schemeClr val="dk1"/>
                </a:solidFill>
              </a:rPr>
              <a:t>]</a:t>
            </a:r>
            <a:endParaRPr sz="3200" dirty="0">
              <a:solidFill>
                <a:schemeClr val="dk1"/>
              </a:solidFill>
            </a:endParaRPr>
          </a:p>
        </p:txBody>
      </p:sp>
      <p:sp>
        <p:nvSpPr>
          <p:cNvPr id="47" name="Google Shape;47;p8"/>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47</a:t>
            </a:fld>
            <a:endParaRPr/>
          </a:p>
        </p:txBody>
      </p:sp>
      <p:sp>
        <p:nvSpPr>
          <p:cNvPr id="49" name="Google Shape;49;p8"/>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3" name="TextBox 2">
            <a:extLst>
              <a:ext uri="{FF2B5EF4-FFF2-40B4-BE49-F238E27FC236}">
                <a16:creationId xmlns:a16="http://schemas.microsoft.com/office/drawing/2014/main" id="{1ADD467B-3BA8-497A-9BED-2A5D053C50A9}"/>
              </a:ext>
            </a:extLst>
          </p:cNvPr>
          <p:cNvSpPr txBox="1"/>
          <p:nvPr/>
        </p:nvSpPr>
        <p:spPr>
          <a:xfrm>
            <a:off x="6070599" y="1200968"/>
            <a:ext cx="2926161" cy="3581162"/>
          </a:xfrm>
          <a:prstGeom prst="round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a:buFont typeface="Arial" panose="020B0604020202020204" pitchFamily="34" charset="0"/>
              <a:buChar char="•"/>
            </a:pPr>
            <a:r>
              <a:rPr lang="en-US" dirty="0"/>
              <a:t>Prefetcher – IPCP</a:t>
            </a:r>
          </a:p>
          <a:p>
            <a:pPr marL="285750" indent="-285750">
              <a:buFont typeface="Arial" panose="020B0604020202020204" pitchFamily="34" charset="0"/>
              <a:buChar char="•"/>
            </a:pPr>
            <a:r>
              <a:rPr lang="en-US" dirty="0"/>
              <a:t>Cache level – L1D</a:t>
            </a:r>
          </a:p>
          <a:p>
            <a:pPr marL="285750" indent="-285750" algn="just">
              <a:buFont typeface="Arial" panose="020B0604020202020204" pitchFamily="34" charset="0"/>
              <a:buChar char="•"/>
            </a:pPr>
            <a:r>
              <a:rPr lang="en-US" i="1" dirty="0">
                <a:solidFill>
                  <a:schemeClr val="dk1"/>
                </a:solidFill>
                <a:latin typeface="Cambria"/>
                <a:ea typeface="Cambria"/>
                <a:cs typeface="Cambria"/>
                <a:sym typeface="Cambria"/>
              </a:rPr>
              <a:t>Similar to the SPEC CPU benchmarks, after removing benchmarks not significantly affected by lateness, we get a better picture.</a:t>
            </a:r>
          </a:p>
          <a:p>
            <a:pPr marL="285750" indent="-285750" algn="just">
              <a:buFont typeface="Arial" panose="020B0604020202020204" pitchFamily="34" charset="0"/>
              <a:buChar char="•"/>
            </a:pPr>
            <a:r>
              <a:rPr lang="en-US" i="1" dirty="0">
                <a:latin typeface="Cambria"/>
                <a:ea typeface="Cambria"/>
                <a:cs typeface="Cambria"/>
                <a:sym typeface="Cambria"/>
              </a:rPr>
              <a:t>Very high % of late prefetches in case of low dram bandwidth!</a:t>
            </a:r>
            <a:endParaRPr lang="en-US" i="1" dirty="0">
              <a:solidFill>
                <a:schemeClr val="dk1"/>
              </a:solidFill>
              <a:latin typeface="Cambria"/>
              <a:ea typeface="Cambria"/>
              <a:cs typeface="Cambria"/>
              <a:sym typeface="Cambria"/>
            </a:endParaRPr>
          </a:p>
          <a:p>
            <a:pPr marL="285750" indent="-285750" algn="just">
              <a:buFont typeface="Wingdings" panose="05000000000000000000" pitchFamily="2" charset="2"/>
              <a:buChar char="v"/>
            </a:pPr>
            <a:r>
              <a:rPr lang="en-US" b="1" dirty="0">
                <a:latin typeface="Cambria"/>
                <a:ea typeface="Cambria"/>
                <a:cs typeface="Cambria"/>
                <a:sym typeface="Cambria"/>
              </a:rPr>
              <a:t>Why some of the benchmarks suffer from lateness and others do not?</a:t>
            </a:r>
            <a:endParaRPr lang="en-US" b="1" dirty="0">
              <a:solidFill>
                <a:schemeClr val="dk1"/>
              </a:solidFill>
              <a:latin typeface="Cambria"/>
              <a:ea typeface="Cambria"/>
              <a:cs typeface="Cambria"/>
              <a:sym typeface="Cambria"/>
            </a:endParaRPr>
          </a:p>
          <a:p>
            <a:endParaRPr lang="en-US" dirty="0"/>
          </a:p>
        </p:txBody>
      </p:sp>
      <p:graphicFrame>
        <p:nvGraphicFramePr>
          <p:cNvPr id="8" name="Chart 7">
            <a:extLst>
              <a:ext uri="{FF2B5EF4-FFF2-40B4-BE49-F238E27FC236}">
                <a16:creationId xmlns:a16="http://schemas.microsoft.com/office/drawing/2014/main" id="{27E96923-EE89-4E4B-9045-5766846B929A}"/>
              </a:ext>
            </a:extLst>
          </p:cNvPr>
          <p:cNvGraphicFramePr>
            <a:graphicFrameLocks/>
          </p:cNvGraphicFramePr>
          <p:nvPr>
            <p:extLst>
              <p:ext uri="{D42A27DB-BD31-4B8C-83A1-F6EECF244321}">
                <p14:modId xmlns:p14="http://schemas.microsoft.com/office/powerpoint/2010/main" val="3761598690"/>
              </p:ext>
            </p:extLst>
          </p:nvPr>
        </p:nvGraphicFramePr>
        <p:xfrm>
          <a:off x="227276" y="1266741"/>
          <a:ext cx="5750187" cy="377552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792479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4C7B0-42F0-4D6C-8A07-C202C6840A2C}"/>
              </a:ext>
            </a:extLst>
          </p:cNvPr>
          <p:cNvSpPr>
            <a:spLocks noGrp="1"/>
          </p:cNvSpPr>
          <p:nvPr>
            <p:ph type="title"/>
          </p:nvPr>
        </p:nvSpPr>
        <p:spPr/>
        <p:txBody>
          <a:bodyPr/>
          <a:lstStyle/>
          <a:p>
            <a:r>
              <a:rPr lang="en-US" dirty="0">
                <a:solidFill>
                  <a:schemeClr val="dk1"/>
                </a:solidFill>
              </a:rPr>
              <a:t>L</a:t>
            </a:r>
            <a:r>
              <a:rPr lang="en" dirty="0">
                <a:solidFill>
                  <a:schemeClr val="dk1"/>
                </a:solidFill>
              </a:rPr>
              <a:t>ateness vs dram bandwidth (L2C)</a:t>
            </a:r>
            <a:endParaRPr lang="en-US" dirty="0"/>
          </a:p>
        </p:txBody>
      </p:sp>
      <p:sp>
        <p:nvSpPr>
          <p:cNvPr id="4" name="Slide Number Placeholder 3">
            <a:extLst>
              <a:ext uri="{FF2B5EF4-FFF2-40B4-BE49-F238E27FC236}">
                <a16:creationId xmlns:a16="http://schemas.microsoft.com/office/drawing/2014/main" id="{7616A60D-339C-4A43-9BDB-F4208D670D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graphicFrame>
        <p:nvGraphicFramePr>
          <p:cNvPr id="5" name="Chart 4">
            <a:extLst>
              <a:ext uri="{FF2B5EF4-FFF2-40B4-BE49-F238E27FC236}">
                <a16:creationId xmlns:a16="http://schemas.microsoft.com/office/drawing/2014/main" id="{963DB1A7-87D4-4B13-BED0-E516C9702318}"/>
              </a:ext>
            </a:extLst>
          </p:cNvPr>
          <p:cNvGraphicFramePr>
            <a:graphicFrameLocks/>
          </p:cNvGraphicFramePr>
          <p:nvPr>
            <p:extLst>
              <p:ext uri="{D42A27DB-BD31-4B8C-83A1-F6EECF244321}">
                <p14:modId xmlns:p14="http://schemas.microsoft.com/office/powerpoint/2010/main" val="3260777575"/>
              </p:ext>
            </p:extLst>
          </p:nvPr>
        </p:nvGraphicFramePr>
        <p:xfrm>
          <a:off x="434218" y="1320657"/>
          <a:ext cx="4094238" cy="2835756"/>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34F1DF1C-EC3E-4B87-AAFD-E35BAC17C357}"/>
              </a:ext>
            </a:extLst>
          </p:cNvPr>
          <p:cNvSpPr txBox="1"/>
          <p:nvPr/>
        </p:nvSpPr>
        <p:spPr>
          <a:xfrm>
            <a:off x="819693" y="4237734"/>
            <a:ext cx="6995040" cy="578882"/>
          </a:xfrm>
          <a:prstGeom prst="round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a:buFont typeface="Arial" panose="020B0604020202020204" pitchFamily="34" charset="0"/>
              <a:buChar char="•"/>
            </a:pPr>
            <a:r>
              <a:rPr lang="en-US" dirty="0"/>
              <a:t>Cache level </a:t>
            </a:r>
            <a:r>
              <a:rPr lang="en-US" i="1" dirty="0"/>
              <a:t>– </a:t>
            </a:r>
            <a:r>
              <a:rPr lang="en-US" b="1" dirty="0"/>
              <a:t>L2C</a:t>
            </a:r>
          </a:p>
          <a:p>
            <a:pPr marL="285750" indent="-285750">
              <a:buFont typeface="Arial" panose="020B0604020202020204" pitchFamily="34" charset="0"/>
              <a:buChar char="•"/>
            </a:pPr>
            <a:r>
              <a:rPr lang="en-US" i="1" dirty="0"/>
              <a:t>As we can see, lateness is insignificant in case of L2C for both benchmark suite.</a:t>
            </a:r>
          </a:p>
        </p:txBody>
      </p:sp>
      <p:graphicFrame>
        <p:nvGraphicFramePr>
          <p:cNvPr id="8" name="Chart 7">
            <a:extLst>
              <a:ext uri="{FF2B5EF4-FFF2-40B4-BE49-F238E27FC236}">
                <a16:creationId xmlns:a16="http://schemas.microsoft.com/office/drawing/2014/main" id="{1885898B-2125-4087-A5A5-20B298FA58CF}"/>
              </a:ext>
            </a:extLst>
          </p:cNvPr>
          <p:cNvGraphicFramePr>
            <a:graphicFrameLocks/>
          </p:cNvGraphicFramePr>
          <p:nvPr>
            <p:extLst>
              <p:ext uri="{D42A27DB-BD31-4B8C-83A1-F6EECF244321}">
                <p14:modId xmlns:p14="http://schemas.microsoft.com/office/powerpoint/2010/main" val="2505728730"/>
              </p:ext>
            </p:extLst>
          </p:nvPr>
        </p:nvGraphicFramePr>
        <p:xfrm>
          <a:off x="4615546" y="1320657"/>
          <a:ext cx="4094238" cy="283575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795899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dirty="0">
                <a:solidFill>
                  <a:schemeClr val="dk1"/>
                </a:solidFill>
              </a:rPr>
              <a:t>What next</a:t>
            </a:r>
            <a:endParaRPr dirty="0">
              <a:solidFill>
                <a:schemeClr val="dk1"/>
              </a:solidFill>
            </a:endParaRPr>
          </a:p>
        </p:txBody>
      </p:sp>
      <p:sp>
        <p:nvSpPr>
          <p:cNvPr id="47" name="Google Shape;47;p8"/>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49</a:t>
            </a:fld>
            <a:endParaRPr/>
          </a:p>
        </p:txBody>
      </p:sp>
      <p:sp>
        <p:nvSpPr>
          <p:cNvPr id="48" name="Google Shape;48;p8"/>
          <p:cNvSpPr txBox="1"/>
          <p:nvPr/>
        </p:nvSpPr>
        <p:spPr>
          <a:xfrm>
            <a:off x="311700" y="1356278"/>
            <a:ext cx="8390700" cy="3350100"/>
          </a:xfrm>
          <a:prstGeom prst="rect">
            <a:avLst/>
          </a:prstGeom>
          <a:noFill/>
          <a:ln>
            <a:noFill/>
          </a:ln>
        </p:spPr>
        <p:txBody>
          <a:bodyPr spcFirstLastPara="1" wrap="square" lIns="91425" tIns="91425" rIns="91425" bIns="91425" anchor="t" anchorCtr="0">
            <a:noAutofit/>
          </a:bodyPr>
          <a:lstStyle/>
          <a:p>
            <a:pPr marL="444500" lvl="0" indent="-342900">
              <a:lnSpc>
                <a:spcPct val="115000"/>
              </a:lnSpc>
              <a:buClr>
                <a:schemeClr val="dk1"/>
              </a:buClr>
              <a:buSzPts val="2000"/>
              <a:buFont typeface="Arial" panose="020B0604020202020204" pitchFamily="34" charset="0"/>
              <a:buChar char="•"/>
            </a:pPr>
            <a:r>
              <a:rPr lang="en-US" sz="2400" dirty="0">
                <a:solidFill>
                  <a:schemeClr val="dk1"/>
                </a:solidFill>
                <a:latin typeface="Cambria"/>
                <a:ea typeface="Cambria"/>
                <a:cs typeface="Cambria"/>
                <a:sym typeface="Cambria"/>
              </a:rPr>
              <a:t>Started with the limit study to get the IPC improvement in case the late prefetches were not late.</a:t>
            </a:r>
          </a:p>
          <a:p>
            <a:pPr marL="444500" lvl="0" indent="-342900">
              <a:lnSpc>
                <a:spcPct val="115000"/>
              </a:lnSpc>
              <a:buClr>
                <a:schemeClr val="dk1"/>
              </a:buClr>
              <a:buSzPts val="2000"/>
              <a:buFont typeface="Arial" panose="020B0604020202020204" pitchFamily="34" charset="0"/>
              <a:buChar char="•"/>
            </a:pPr>
            <a:r>
              <a:rPr lang="en-US" sz="2400" dirty="0">
                <a:solidFill>
                  <a:schemeClr val="dk1"/>
                </a:solidFill>
                <a:latin typeface="Cambria"/>
                <a:ea typeface="Cambria"/>
                <a:cs typeface="Cambria"/>
                <a:sym typeface="Cambria"/>
              </a:rPr>
              <a:t>If  </a:t>
            </a:r>
            <a:r>
              <a:rPr lang="en-US" sz="2400" i="1" dirty="0">
                <a:solidFill>
                  <a:schemeClr val="dk1"/>
                </a:solidFill>
                <a:latin typeface="Cambria"/>
                <a:ea typeface="Cambria"/>
                <a:cs typeface="Cambria"/>
                <a:sym typeface="Cambria"/>
              </a:rPr>
              <a:t>performance improvement significant</a:t>
            </a:r>
          </a:p>
          <a:p>
            <a:pPr marL="101600" lvl="0">
              <a:lnSpc>
                <a:spcPct val="115000"/>
              </a:lnSpc>
              <a:buClr>
                <a:schemeClr val="dk1"/>
              </a:buClr>
              <a:buSzPts val="2000"/>
            </a:pPr>
            <a:r>
              <a:rPr lang="en-US" sz="2400" dirty="0">
                <a:solidFill>
                  <a:schemeClr val="dk1"/>
                </a:solidFill>
                <a:latin typeface="Cambria"/>
                <a:ea typeface="Cambria"/>
                <a:cs typeface="Cambria"/>
                <a:sym typeface="Cambria"/>
              </a:rPr>
              <a:t>            then  </a:t>
            </a:r>
            <a:r>
              <a:rPr lang="en-US" sz="2400" i="1" dirty="0">
                <a:solidFill>
                  <a:schemeClr val="dk1"/>
                </a:solidFill>
                <a:latin typeface="Cambria"/>
                <a:ea typeface="Cambria"/>
                <a:cs typeface="Cambria"/>
                <a:sym typeface="Cambria"/>
              </a:rPr>
              <a:t>what can be done to mitigate this problem?</a:t>
            </a:r>
          </a:p>
          <a:p>
            <a:pPr marL="444500" lvl="0" indent="-342900">
              <a:lnSpc>
                <a:spcPct val="115000"/>
              </a:lnSpc>
              <a:buClr>
                <a:schemeClr val="dk1"/>
              </a:buClr>
              <a:buSzPts val="2000"/>
              <a:buFont typeface="Arial" panose="020B0604020202020204" pitchFamily="34" charset="0"/>
              <a:buChar char="•"/>
            </a:pPr>
            <a:endParaRPr lang="en-US" sz="2400" dirty="0">
              <a:solidFill>
                <a:schemeClr val="dk1"/>
              </a:solidFill>
              <a:latin typeface="Cambria"/>
              <a:ea typeface="Cambria"/>
              <a:cs typeface="Cambria"/>
              <a:sym typeface="Cambria"/>
            </a:endParaRPr>
          </a:p>
        </p:txBody>
      </p:sp>
      <p:sp>
        <p:nvSpPr>
          <p:cNvPr id="49" name="Google Shape;49;p8"/>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Tree>
    <p:extLst>
      <p:ext uri="{BB962C8B-B14F-4D97-AF65-F5344CB8AC3E}">
        <p14:creationId xmlns:p14="http://schemas.microsoft.com/office/powerpoint/2010/main" val="4288980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xEl>
                                              <p:pRg st="0" end="0"/>
                                            </p:txEl>
                                          </p:spTgt>
                                        </p:tgtEl>
                                        <p:attrNameLst>
                                          <p:attrName>style.visibility</p:attrName>
                                        </p:attrNameLst>
                                      </p:cBhvr>
                                      <p:to>
                                        <p:strVal val="visible"/>
                                      </p:to>
                                    </p:set>
                                    <p:animEffect transition="in" filter="fade">
                                      <p:cBhvr>
                                        <p:cTn id="7" dur="1000"/>
                                        <p:tgtEl>
                                          <p:spTgt spid="4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
                                            <p:txEl>
                                              <p:pRg st="1" end="1"/>
                                            </p:txEl>
                                          </p:spTgt>
                                        </p:tgtEl>
                                        <p:attrNameLst>
                                          <p:attrName>style.visibility</p:attrName>
                                        </p:attrNameLst>
                                      </p:cBhvr>
                                      <p:to>
                                        <p:strVal val="visible"/>
                                      </p:to>
                                    </p:set>
                                    <p:animEffect transition="in" filter="fade">
                                      <p:cBhvr>
                                        <p:cTn id="12" dur="1000"/>
                                        <p:tgtEl>
                                          <p:spTgt spid="4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
                                            <p:txEl>
                                              <p:pRg st="2" end="2"/>
                                            </p:txEl>
                                          </p:spTgt>
                                        </p:tgtEl>
                                        <p:attrNameLst>
                                          <p:attrName>style.visibility</p:attrName>
                                        </p:attrNameLst>
                                      </p:cBhvr>
                                      <p:to>
                                        <p:strVal val="visible"/>
                                      </p:to>
                                    </p:set>
                                    <p:animEffect transition="in" filter="fade">
                                      <p:cBhvr>
                                        <p:cTn id="17" dur="1000"/>
                                        <p:tgtEl>
                                          <p:spTgt spid="4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311699" y="19058"/>
            <a:ext cx="7773522" cy="100763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sz="3200" dirty="0">
                <a:solidFill>
                  <a:schemeClr val="dk1"/>
                </a:solidFill>
              </a:rPr>
              <a:t>Performance degradation for low DRAM bandwidth [SPECCPU 2017]</a:t>
            </a:r>
            <a:endParaRPr sz="3200" dirty="0">
              <a:solidFill>
                <a:schemeClr val="dk1"/>
              </a:solidFill>
            </a:endParaRPr>
          </a:p>
        </p:txBody>
      </p:sp>
      <p:sp>
        <p:nvSpPr>
          <p:cNvPr id="47" name="Google Shape;47;p8"/>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5</a:t>
            </a:fld>
            <a:endParaRPr/>
          </a:p>
        </p:txBody>
      </p:sp>
      <p:sp>
        <p:nvSpPr>
          <p:cNvPr id="49" name="Google Shape;49;p8"/>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pic>
        <p:nvPicPr>
          <p:cNvPr id="4" name="Picture 3">
            <a:extLst>
              <a:ext uri="{FF2B5EF4-FFF2-40B4-BE49-F238E27FC236}">
                <a16:creationId xmlns:a16="http://schemas.microsoft.com/office/drawing/2014/main" id="{CD31A4BB-22E4-4467-B00D-28A834DAE4F4}"/>
              </a:ext>
            </a:extLst>
          </p:cNvPr>
          <p:cNvPicPr>
            <a:picLocks noChangeAspect="1"/>
          </p:cNvPicPr>
          <p:nvPr/>
        </p:nvPicPr>
        <p:blipFill>
          <a:blip r:embed="rId3"/>
          <a:stretch>
            <a:fillRect/>
          </a:stretch>
        </p:blipFill>
        <p:spPr>
          <a:xfrm>
            <a:off x="617060" y="1153460"/>
            <a:ext cx="7909879" cy="3954940"/>
          </a:xfrm>
          <a:prstGeom prst="rect">
            <a:avLst/>
          </a:prstGeom>
        </p:spPr>
      </p:pic>
      <p:sp>
        <p:nvSpPr>
          <p:cNvPr id="9" name="TextBox 8">
            <a:extLst>
              <a:ext uri="{FF2B5EF4-FFF2-40B4-BE49-F238E27FC236}">
                <a16:creationId xmlns:a16="http://schemas.microsoft.com/office/drawing/2014/main" id="{C05B9774-3951-4C4D-AE12-B8394B9B224C}"/>
              </a:ext>
            </a:extLst>
          </p:cNvPr>
          <p:cNvSpPr txBox="1"/>
          <p:nvPr/>
        </p:nvSpPr>
        <p:spPr>
          <a:xfrm>
            <a:off x="1277327" y="1377661"/>
            <a:ext cx="1722673" cy="27699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200" b="1" dirty="0"/>
              <a:t>Baseline: 6400 MT/s</a:t>
            </a:r>
          </a:p>
        </p:txBody>
      </p:sp>
    </p:spTree>
    <p:extLst>
      <p:ext uri="{BB962C8B-B14F-4D97-AF65-F5344CB8AC3E}">
        <p14:creationId xmlns:p14="http://schemas.microsoft.com/office/powerpoint/2010/main" val="31982001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9"/>
          <p:cNvSpPr txBox="1">
            <a:spLocks noGrp="1"/>
          </p:cNvSpPr>
          <p:nvPr>
            <p:ph type="ctrTitle" idx="2"/>
          </p:nvPr>
        </p:nvSpPr>
        <p:spPr>
          <a:xfrm>
            <a:off x="311700" y="423575"/>
            <a:ext cx="8520600" cy="4326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5200"/>
              <a:buNone/>
            </a:pPr>
            <a:r>
              <a:rPr lang="en" sz="2400">
                <a:solidFill>
                  <a:schemeClr val="dk1"/>
                </a:solidFill>
              </a:rPr>
              <a:t>CASPER @ IIT Bombay</a:t>
            </a:r>
            <a:endParaRPr sz="2400">
              <a:solidFill>
                <a:schemeClr val="dk1"/>
              </a:solidFill>
            </a:endParaRPr>
          </a:p>
          <a:p>
            <a:pPr marL="0" lvl="0" indent="0" algn="ctr" rtl="0">
              <a:lnSpc>
                <a:spcPct val="100000"/>
              </a:lnSpc>
              <a:spcBef>
                <a:spcPts val="0"/>
              </a:spcBef>
              <a:spcAft>
                <a:spcPts val="0"/>
              </a:spcAft>
              <a:buSzPts val="5200"/>
              <a:buNone/>
            </a:pPr>
            <a:br>
              <a:rPr lang="en" sz="5400" b="1"/>
            </a:br>
            <a:r>
              <a:rPr lang="en" sz="5400" b="1"/>
              <a:t>RnD Weekly Discussion</a:t>
            </a:r>
            <a:endParaRPr sz="2400"/>
          </a:p>
          <a:p>
            <a:pPr marL="0" lvl="0" indent="0" algn="ctr" rtl="0">
              <a:lnSpc>
                <a:spcPct val="100000"/>
              </a:lnSpc>
              <a:spcBef>
                <a:spcPts val="0"/>
              </a:spcBef>
              <a:spcAft>
                <a:spcPts val="0"/>
              </a:spcAft>
              <a:buSzPts val="5200"/>
              <a:buNone/>
            </a:pPr>
            <a:r>
              <a:rPr lang="en" sz="2400"/>
              <a:t>Week of September 20, 2021</a:t>
            </a:r>
            <a:endParaRPr sz="2400"/>
          </a:p>
          <a:p>
            <a:pPr marL="0" lvl="0" indent="0" algn="ctr" rtl="0">
              <a:lnSpc>
                <a:spcPct val="100000"/>
              </a:lnSpc>
              <a:spcBef>
                <a:spcPts val="0"/>
              </a:spcBef>
              <a:spcAft>
                <a:spcPts val="0"/>
              </a:spcAft>
              <a:buSzPts val="5200"/>
              <a:buNone/>
            </a:pPr>
            <a:endParaRPr sz="2400"/>
          </a:p>
          <a:p>
            <a:pPr marL="0" lvl="0" indent="0" algn="ctr" rtl="0">
              <a:lnSpc>
                <a:spcPct val="100000"/>
              </a:lnSpc>
              <a:spcBef>
                <a:spcPts val="0"/>
              </a:spcBef>
              <a:spcAft>
                <a:spcPts val="0"/>
              </a:spcAft>
              <a:buSzPts val="5200"/>
              <a:buNone/>
            </a:pPr>
            <a:r>
              <a:rPr lang="en" sz="2400">
                <a:solidFill>
                  <a:srgbClr val="000000"/>
                </a:solidFill>
              </a:rPr>
              <a:t>Sumon Nath</a:t>
            </a:r>
            <a:br>
              <a:rPr lang="en" sz="2400">
                <a:solidFill>
                  <a:srgbClr val="000000"/>
                </a:solidFill>
              </a:rPr>
            </a:br>
            <a:r>
              <a:rPr lang="en" sz="1500">
                <a:solidFill>
                  <a:srgbClr val="000000"/>
                </a:solidFill>
                <a:latin typeface="Courier Prime"/>
                <a:ea typeface="Courier Prime"/>
                <a:cs typeface="Courier Prime"/>
                <a:sym typeface="Courier Prime"/>
              </a:rPr>
              <a:t>sumon@cse.iitb.ac.in</a:t>
            </a:r>
            <a:endParaRPr sz="900">
              <a:solidFill>
                <a:srgbClr val="000000"/>
              </a:solidFill>
              <a:latin typeface="Courier Prime"/>
              <a:ea typeface="Courier Prime"/>
              <a:cs typeface="Courier Prime"/>
              <a:sym typeface="Courier Prime"/>
            </a:endParaRPr>
          </a:p>
        </p:txBody>
      </p:sp>
      <p:sp>
        <p:nvSpPr>
          <p:cNvPr id="55" name="Google Shape;55;p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800"/>
              <a:buNone/>
            </a:pPr>
            <a:fld id="{00000000-1234-1234-1234-123412341234}" type="slidenum">
              <a:rPr lang="en" sz="1800">
                <a:solidFill>
                  <a:srgbClr val="B22222"/>
                </a:solidFill>
                <a:latin typeface="Arial"/>
                <a:ea typeface="Arial"/>
                <a:cs typeface="Arial"/>
                <a:sym typeface="Arial"/>
              </a:rPr>
              <a:t>50</a:t>
            </a:fld>
            <a:endParaRPr sz="1800">
              <a:solidFill>
                <a:srgbClr val="B22222"/>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0"/>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a:solidFill>
                  <a:schemeClr val="dk1"/>
                </a:solidFill>
              </a:rPr>
              <a:t>Work done</a:t>
            </a:r>
            <a:endParaRPr>
              <a:solidFill>
                <a:schemeClr val="dk1"/>
              </a:solidFill>
            </a:endParaRPr>
          </a:p>
        </p:txBody>
      </p:sp>
      <p:sp>
        <p:nvSpPr>
          <p:cNvPr id="61" name="Google Shape;61;p10"/>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51</a:t>
            </a:fld>
            <a:endParaRPr/>
          </a:p>
        </p:txBody>
      </p:sp>
      <p:sp>
        <p:nvSpPr>
          <p:cNvPr id="62" name="Google Shape;62;p10"/>
          <p:cNvSpPr txBox="1"/>
          <p:nvPr/>
        </p:nvSpPr>
        <p:spPr>
          <a:xfrm>
            <a:off x="311700" y="1288324"/>
            <a:ext cx="8390700" cy="3350100"/>
          </a:xfrm>
          <a:prstGeom prst="rect">
            <a:avLst/>
          </a:prstGeom>
          <a:noFill/>
          <a:ln>
            <a:noFill/>
          </a:ln>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Clr>
                <a:schemeClr val="dk1"/>
              </a:buClr>
              <a:buSzPts val="2200"/>
              <a:buFont typeface="Arial" panose="020B0604020202020204" pitchFamily="34" charset="0"/>
              <a:buChar char="•"/>
            </a:pPr>
            <a:r>
              <a:rPr lang="en" sz="1500" dirty="0">
                <a:solidFill>
                  <a:schemeClr val="dk1"/>
                </a:solidFill>
                <a:latin typeface="Cambria"/>
                <a:ea typeface="Cambria"/>
                <a:cs typeface="Cambria"/>
                <a:sym typeface="Cambria"/>
              </a:rPr>
              <a:t>Redone the previous plots, and analysed them carefully.</a:t>
            </a:r>
          </a:p>
        </p:txBody>
      </p:sp>
      <p:sp>
        <p:nvSpPr>
          <p:cNvPr id="63" name="Google Shape;63;p10"/>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xEl>
                                              <p:pRg st="0" end="0"/>
                                            </p:txEl>
                                          </p:spTgt>
                                        </p:tgtEl>
                                        <p:attrNameLst>
                                          <p:attrName>style.visibility</p:attrName>
                                        </p:attrNameLst>
                                      </p:cBhvr>
                                      <p:to>
                                        <p:strVal val="visible"/>
                                      </p:to>
                                    </p:set>
                                    <p:animEffect transition="in" filter="fade">
                                      <p:cBhvr>
                                        <p:cTn id="7" dur="1000"/>
                                        <p:tgtEl>
                                          <p:spTgt spid="6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1"/>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sz="3100">
                <a:solidFill>
                  <a:schemeClr val="dk1"/>
                </a:solidFill>
              </a:rPr>
              <a:t>% of late prefetches for L1D(IPCP)</a:t>
            </a:r>
            <a:endParaRPr sz="3100">
              <a:solidFill>
                <a:schemeClr val="dk1"/>
              </a:solidFill>
            </a:endParaRPr>
          </a:p>
        </p:txBody>
      </p:sp>
      <p:sp>
        <p:nvSpPr>
          <p:cNvPr id="69" name="Google Shape;69;p11"/>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52</a:t>
            </a:fld>
            <a:endParaRPr/>
          </a:p>
        </p:txBody>
      </p:sp>
      <p:sp>
        <p:nvSpPr>
          <p:cNvPr id="70" name="Google Shape;70;p11"/>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graphicFrame>
        <p:nvGraphicFramePr>
          <p:cNvPr id="8" name="Chart 7">
            <a:extLst>
              <a:ext uri="{FF2B5EF4-FFF2-40B4-BE49-F238E27FC236}">
                <a16:creationId xmlns:a16="http://schemas.microsoft.com/office/drawing/2014/main" id="{C4416236-7F9A-443C-B7D3-E6AE1CBA1DD4}"/>
              </a:ext>
            </a:extLst>
          </p:cNvPr>
          <p:cNvGraphicFramePr>
            <a:graphicFrameLocks/>
          </p:cNvGraphicFramePr>
          <p:nvPr>
            <p:extLst>
              <p:ext uri="{D42A27DB-BD31-4B8C-83A1-F6EECF244321}">
                <p14:modId xmlns:p14="http://schemas.microsoft.com/office/powerpoint/2010/main" val="992157011"/>
              </p:ext>
            </p:extLst>
          </p:nvPr>
        </p:nvGraphicFramePr>
        <p:xfrm>
          <a:off x="242031" y="870858"/>
          <a:ext cx="8520599" cy="4101736"/>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2"/>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sz="3100" dirty="0">
                <a:solidFill>
                  <a:schemeClr val="dk1"/>
                </a:solidFill>
              </a:rPr>
              <a:t>% of late and useful prefetches for L1D(IPCP)</a:t>
            </a:r>
            <a:endParaRPr sz="3100" dirty="0">
              <a:solidFill>
                <a:schemeClr val="dk1"/>
              </a:solidFill>
            </a:endParaRPr>
          </a:p>
        </p:txBody>
      </p:sp>
      <p:sp>
        <p:nvSpPr>
          <p:cNvPr id="77" name="Google Shape;77;p12"/>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53</a:t>
            </a:fld>
            <a:endParaRPr/>
          </a:p>
        </p:txBody>
      </p:sp>
      <p:sp>
        <p:nvSpPr>
          <p:cNvPr id="78" name="Google Shape;78;p12"/>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graphicFrame>
        <p:nvGraphicFramePr>
          <p:cNvPr id="6" name="Chart 5">
            <a:extLst>
              <a:ext uri="{FF2B5EF4-FFF2-40B4-BE49-F238E27FC236}">
                <a16:creationId xmlns:a16="http://schemas.microsoft.com/office/drawing/2014/main" id="{9A27E71F-D18D-4402-8B32-4653046A1B77}"/>
              </a:ext>
            </a:extLst>
          </p:cNvPr>
          <p:cNvGraphicFramePr>
            <a:graphicFrameLocks/>
          </p:cNvGraphicFramePr>
          <p:nvPr>
            <p:extLst>
              <p:ext uri="{D42A27DB-BD31-4B8C-83A1-F6EECF244321}">
                <p14:modId xmlns:p14="http://schemas.microsoft.com/office/powerpoint/2010/main" val="1243559893"/>
              </p:ext>
            </p:extLst>
          </p:nvPr>
        </p:nvGraphicFramePr>
        <p:xfrm>
          <a:off x="244750" y="1115332"/>
          <a:ext cx="8654500" cy="391686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700">
                <a:solidFill>
                  <a:schemeClr val="dk1"/>
                </a:solidFill>
                <a:latin typeface="Cambria"/>
                <a:ea typeface="Cambria"/>
                <a:cs typeface="Cambria"/>
                <a:sym typeface="Cambria"/>
              </a:rPr>
              <a:t>Inference</a:t>
            </a:r>
            <a:endParaRPr sz="4400">
              <a:solidFill>
                <a:schemeClr val="dk1"/>
              </a:solidFill>
            </a:endParaRPr>
          </a:p>
        </p:txBody>
      </p:sp>
      <p:sp>
        <p:nvSpPr>
          <p:cNvPr id="85" name="Google Shape;85;p13"/>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54</a:t>
            </a:fld>
            <a:endParaRPr/>
          </a:p>
        </p:txBody>
      </p:sp>
      <p:sp>
        <p:nvSpPr>
          <p:cNvPr id="86" name="Google Shape;86;p13"/>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87" name="Google Shape;87;p13"/>
          <p:cNvSpPr txBox="1"/>
          <p:nvPr/>
        </p:nvSpPr>
        <p:spPr>
          <a:xfrm>
            <a:off x="966600" y="1648200"/>
            <a:ext cx="7210800" cy="1847100"/>
          </a:xfrm>
          <a:prstGeom prst="rect">
            <a:avLst/>
          </a:prstGeom>
          <a:noFill/>
          <a:ln>
            <a:noFill/>
          </a:ln>
        </p:spPr>
        <p:txBody>
          <a:bodyPr spcFirstLastPara="1" wrap="square" lIns="91425" tIns="91425" rIns="91425" bIns="91425" anchor="t" anchorCtr="0">
            <a:spAutoFit/>
          </a:bodyPr>
          <a:lstStyle/>
          <a:p>
            <a:pPr marL="457200" lvl="0" indent="-342900" algn="just" rtl="0">
              <a:spcBef>
                <a:spcPts val="0"/>
              </a:spcBef>
              <a:spcAft>
                <a:spcPts val="0"/>
              </a:spcAft>
              <a:buSzPts val="1800"/>
              <a:buFont typeface="Cambria"/>
              <a:buChar char="●"/>
            </a:pPr>
            <a:r>
              <a:rPr lang="en" sz="1800">
                <a:latin typeface="Cambria"/>
                <a:ea typeface="Cambria"/>
                <a:cs typeface="Cambria"/>
                <a:sym typeface="Cambria"/>
              </a:rPr>
              <a:t>Lateness is not a big issue when compared to the % of useful prefetches.</a:t>
            </a:r>
            <a:endParaRPr sz="1800">
              <a:latin typeface="Cambria"/>
              <a:ea typeface="Cambria"/>
              <a:cs typeface="Cambria"/>
              <a:sym typeface="Cambria"/>
            </a:endParaRPr>
          </a:p>
          <a:p>
            <a:pPr marL="457200" lvl="0" indent="-342900" algn="just" rtl="0">
              <a:spcBef>
                <a:spcPts val="0"/>
              </a:spcBef>
              <a:spcAft>
                <a:spcPts val="0"/>
              </a:spcAft>
              <a:buSzPts val="1800"/>
              <a:buFont typeface="Cambria"/>
              <a:buChar char="●"/>
            </a:pPr>
            <a:r>
              <a:rPr lang="en" sz="1800">
                <a:latin typeface="Cambria"/>
                <a:ea typeface="Cambria"/>
                <a:cs typeface="Cambria"/>
                <a:sym typeface="Cambria"/>
              </a:rPr>
              <a:t>Interesting trend: when the lateness is higher compared to other benchmarks, the % of useful prefetches also take a hit.</a:t>
            </a:r>
            <a:endParaRPr sz="1800">
              <a:latin typeface="Cambria"/>
              <a:ea typeface="Cambria"/>
              <a:cs typeface="Cambria"/>
              <a:sym typeface="Cambria"/>
            </a:endParaRPr>
          </a:p>
          <a:p>
            <a:pPr marL="457200" lvl="0" indent="-342900" algn="just" rtl="0">
              <a:spcBef>
                <a:spcPts val="0"/>
              </a:spcBef>
              <a:spcAft>
                <a:spcPts val="0"/>
              </a:spcAft>
              <a:buSzPts val="1800"/>
              <a:buFont typeface="Cambria"/>
              <a:buChar char="●"/>
            </a:pPr>
            <a:r>
              <a:rPr lang="en" sz="1800">
                <a:solidFill>
                  <a:schemeClr val="dk1"/>
                </a:solidFill>
                <a:latin typeface="Cambria"/>
                <a:ea typeface="Cambria"/>
                <a:cs typeface="Cambria"/>
                <a:sym typeface="Cambria"/>
              </a:rPr>
              <a:t>In case of L2C, the average % of late prefetches out of the total filled prefetches is 0.14% which is insignificant.</a:t>
            </a:r>
            <a:endParaRPr sz="1800">
              <a:latin typeface="Cambria"/>
              <a:ea typeface="Cambria"/>
              <a:cs typeface="Cambria"/>
              <a:sym typeface="Cambri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sz="3100">
                <a:solidFill>
                  <a:schemeClr val="dk1"/>
                </a:solidFill>
              </a:rPr>
              <a:t>Early prefetches for L1D(IPCP)</a:t>
            </a:r>
            <a:endParaRPr sz="3100">
              <a:solidFill>
                <a:schemeClr val="dk1"/>
              </a:solidFill>
            </a:endParaRPr>
          </a:p>
        </p:txBody>
      </p:sp>
      <p:sp>
        <p:nvSpPr>
          <p:cNvPr id="93" name="Google Shape;93;p14"/>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55</a:t>
            </a:fld>
            <a:endParaRPr/>
          </a:p>
        </p:txBody>
      </p:sp>
      <p:sp>
        <p:nvSpPr>
          <p:cNvPr id="94" name="Google Shape;94;p14"/>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pic>
        <p:nvPicPr>
          <p:cNvPr id="95" name="Google Shape;95;p14"/>
          <p:cNvPicPr preferRelativeResize="0"/>
          <p:nvPr/>
        </p:nvPicPr>
        <p:blipFill>
          <a:blip r:embed="rId3">
            <a:alphaModFix/>
          </a:blip>
          <a:stretch>
            <a:fillRect/>
          </a:stretch>
        </p:blipFill>
        <p:spPr>
          <a:xfrm>
            <a:off x="468175" y="1202175"/>
            <a:ext cx="8207650" cy="3906225"/>
          </a:xfrm>
          <a:prstGeom prst="rect">
            <a:avLst/>
          </a:prstGeom>
          <a:noFill/>
          <a:ln>
            <a:noFill/>
          </a:ln>
        </p:spPr>
      </p:pic>
      <p:sp>
        <p:nvSpPr>
          <p:cNvPr id="96" name="Google Shape;96;p14"/>
          <p:cNvSpPr txBox="1"/>
          <p:nvPr/>
        </p:nvSpPr>
        <p:spPr>
          <a:xfrm>
            <a:off x="8129725" y="2571750"/>
            <a:ext cx="6441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Cambria"/>
                <a:ea typeface="Cambria"/>
                <a:cs typeface="Cambria"/>
                <a:sym typeface="Cambria"/>
              </a:rPr>
              <a:t>cycles</a:t>
            </a:r>
            <a:endParaRPr sz="900">
              <a:latin typeface="Cambria"/>
              <a:ea typeface="Cambria"/>
              <a:cs typeface="Cambria"/>
              <a:sym typeface="Cambri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5"/>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sz="3100">
                <a:solidFill>
                  <a:schemeClr val="dk1"/>
                </a:solidFill>
              </a:rPr>
              <a:t>Early prefetches for L2C(IPCP)</a:t>
            </a:r>
            <a:endParaRPr sz="3100">
              <a:solidFill>
                <a:schemeClr val="dk1"/>
              </a:solidFill>
            </a:endParaRPr>
          </a:p>
        </p:txBody>
      </p:sp>
      <p:sp>
        <p:nvSpPr>
          <p:cNvPr id="102" name="Google Shape;102;p15"/>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56</a:t>
            </a:fld>
            <a:endParaRPr/>
          </a:p>
        </p:txBody>
      </p:sp>
      <p:sp>
        <p:nvSpPr>
          <p:cNvPr id="103" name="Google Shape;103;p15"/>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pic>
        <p:nvPicPr>
          <p:cNvPr id="104" name="Google Shape;104;p15"/>
          <p:cNvPicPr preferRelativeResize="0"/>
          <p:nvPr/>
        </p:nvPicPr>
        <p:blipFill>
          <a:blip r:embed="rId3">
            <a:alphaModFix/>
          </a:blip>
          <a:stretch>
            <a:fillRect/>
          </a:stretch>
        </p:blipFill>
        <p:spPr>
          <a:xfrm>
            <a:off x="432225" y="1162225"/>
            <a:ext cx="8400074" cy="3946175"/>
          </a:xfrm>
          <a:prstGeom prst="rect">
            <a:avLst/>
          </a:prstGeom>
          <a:noFill/>
          <a:ln>
            <a:noFill/>
          </a:ln>
        </p:spPr>
      </p:pic>
      <p:sp>
        <p:nvSpPr>
          <p:cNvPr id="105" name="Google Shape;105;p15"/>
          <p:cNvSpPr txBox="1"/>
          <p:nvPr/>
        </p:nvSpPr>
        <p:spPr>
          <a:xfrm>
            <a:off x="8289525" y="2562600"/>
            <a:ext cx="6441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Cambria"/>
                <a:ea typeface="Cambria"/>
                <a:cs typeface="Cambria"/>
                <a:sym typeface="Cambria"/>
              </a:rPr>
              <a:t>cycles</a:t>
            </a:r>
            <a:endParaRPr sz="900">
              <a:latin typeface="Cambria"/>
              <a:ea typeface="Cambria"/>
              <a:cs typeface="Cambria"/>
              <a:sym typeface="Cambri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6"/>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700">
                <a:solidFill>
                  <a:schemeClr val="dk1"/>
                </a:solidFill>
                <a:latin typeface="Cambria"/>
                <a:ea typeface="Cambria"/>
                <a:cs typeface="Cambria"/>
                <a:sym typeface="Cambria"/>
              </a:rPr>
              <a:t>Inference</a:t>
            </a:r>
            <a:endParaRPr sz="4400">
              <a:solidFill>
                <a:schemeClr val="dk1"/>
              </a:solidFill>
            </a:endParaRPr>
          </a:p>
        </p:txBody>
      </p:sp>
      <p:sp>
        <p:nvSpPr>
          <p:cNvPr id="111" name="Google Shape;111;p16"/>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57</a:t>
            </a:fld>
            <a:endParaRPr/>
          </a:p>
        </p:txBody>
      </p:sp>
      <p:sp>
        <p:nvSpPr>
          <p:cNvPr id="112" name="Google Shape;112;p16"/>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113" name="Google Shape;113;p16"/>
          <p:cNvSpPr txBox="1"/>
          <p:nvPr/>
        </p:nvSpPr>
        <p:spPr>
          <a:xfrm>
            <a:off x="966600" y="1648200"/>
            <a:ext cx="7210800" cy="1847100"/>
          </a:xfrm>
          <a:prstGeom prst="rect">
            <a:avLst/>
          </a:prstGeom>
          <a:noFill/>
          <a:ln>
            <a:noFill/>
          </a:ln>
        </p:spPr>
        <p:txBody>
          <a:bodyPr spcFirstLastPara="1" wrap="square" lIns="91425" tIns="91425" rIns="91425" bIns="91425" anchor="t" anchorCtr="0">
            <a:spAutoFit/>
          </a:bodyPr>
          <a:lstStyle/>
          <a:p>
            <a:pPr marL="457200" lvl="0" indent="-342900" algn="just" rtl="0">
              <a:spcBef>
                <a:spcPts val="0"/>
              </a:spcBef>
              <a:spcAft>
                <a:spcPts val="0"/>
              </a:spcAft>
              <a:buSzPts val="1800"/>
              <a:buFont typeface="Arial" panose="020B0604020202020204" pitchFamily="34" charset="0"/>
              <a:buChar char="•"/>
            </a:pPr>
            <a:r>
              <a:rPr lang="en" sz="1800" dirty="0">
                <a:latin typeface="Cambria"/>
                <a:ea typeface="Cambria"/>
                <a:cs typeface="Cambria"/>
                <a:sym typeface="Cambria"/>
              </a:rPr>
              <a:t>In case of L1D, a significant percentage(44%) of early prefetches are early by 1k-10k cycles.</a:t>
            </a:r>
            <a:endParaRPr sz="1800" dirty="0">
              <a:latin typeface="Cambria"/>
              <a:ea typeface="Cambria"/>
              <a:cs typeface="Cambria"/>
              <a:sym typeface="Cambria"/>
            </a:endParaRPr>
          </a:p>
          <a:p>
            <a:pPr marL="457200" lvl="0" indent="-342900" algn="just" rtl="0">
              <a:spcBef>
                <a:spcPts val="0"/>
              </a:spcBef>
              <a:spcAft>
                <a:spcPts val="0"/>
              </a:spcAft>
              <a:buSzPts val="1800"/>
              <a:buFont typeface="Arial" panose="020B0604020202020204" pitchFamily="34" charset="0"/>
              <a:buChar char="•"/>
            </a:pPr>
            <a:r>
              <a:rPr lang="en" sz="1800" dirty="0">
                <a:latin typeface="Cambria"/>
                <a:ea typeface="Cambria"/>
                <a:cs typeface="Cambria"/>
                <a:sym typeface="Cambria"/>
              </a:rPr>
              <a:t>In case of L2C, a significant percentage(51%) of early prefetches are early by more than 10k cycles.</a:t>
            </a:r>
            <a:endParaRPr sz="1800" dirty="0">
              <a:latin typeface="Cambria"/>
              <a:ea typeface="Cambria"/>
              <a:cs typeface="Cambria"/>
              <a:sym typeface="Cambria"/>
            </a:endParaRPr>
          </a:p>
          <a:p>
            <a:pPr marL="457200" lvl="0" indent="-342900" algn="just" rtl="0">
              <a:spcBef>
                <a:spcPts val="0"/>
              </a:spcBef>
              <a:spcAft>
                <a:spcPts val="0"/>
              </a:spcAft>
              <a:buSzPts val="1800"/>
              <a:buFont typeface="Arial" panose="020B0604020202020204" pitchFamily="34" charset="0"/>
              <a:buChar char="•"/>
            </a:pPr>
            <a:r>
              <a:rPr lang="en" sz="1800" dirty="0">
                <a:latin typeface="Cambria"/>
                <a:ea typeface="Cambria"/>
                <a:cs typeface="Cambria"/>
                <a:sym typeface="Cambria"/>
              </a:rPr>
              <a:t>There is scope for improvement here to make the prefetches more timely.</a:t>
            </a:r>
            <a:endParaRPr sz="1800" dirty="0">
              <a:latin typeface="Cambria"/>
              <a:ea typeface="Cambria"/>
              <a:cs typeface="Cambria"/>
              <a:sym typeface="Cambria"/>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7"/>
          <p:cNvSpPr txBox="1">
            <a:spLocks noGrp="1"/>
          </p:cNvSpPr>
          <p:nvPr>
            <p:ph type="ctrTitle" idx="2"/>
          </p:nvPr>
        </p:nvSpPr>
        <p:spPr>
          <a:xfrm>
            <a:off x="311700" y="423575"/>
            <a:ext cx="8520600" cy="4326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5200"/>
              <a:buNone/>
            </a:pPr>
            <a:r>
              <a:rPr lang="en" sz="2400">
                <a:solidFill>
                  <a:schemeClr val="dk1"/>
                </a:solidFill>
              </a:rPr>
              <a:t>CASPER @ IIT Bombay</a:t>
            </a:r>
            <a:endParaRPr sz="2400">
              <a:solidFill>
                <a:schemeClr val="dk1"/>
              </a:solidFill>
            </a:endParaRPr>
          </a:p>
          <a:p>
            <a:pPr marL="0" lvl="0" indent="0" algn="ctr" rtl="0">
              <a:lnSpc>
                <a:spcPct val="100000"/>
              </a:lnSpc>
              <a:spcBef>
                <a:spcPts val="0"/>
              </a:spcBef>
              <a:spcAft>
                <a:spcPts val="0"/>
              </a:spcAft>
              <a:buSzPts val="5200"/>
              <a:buNone/>
            </a:pPr>
            <a:br>
              <a:rPr lang="en" sz="5400" b="1"/>
            </a:br>
            <a:r>
              <a:rPr lang="en" sz="5400" b="1"/>
              <a:t>RnD Weekly Discussion</a:t>
            </a:r>
            <a:endParaRPr sz="2400"/>
          </a:p>
          <a:p>
            <a:pPr marL="0" lvl="0" indent="0" algn="ctr" rtl="0">
              <a:lnSpc>
                <a:spcPct val="100000"/>
              </a:lnSpc>
              <a:spcBef>
                <a:spcPts val="0"/>
              </a:spcBef>
              <a:spcAft>
                <a:spcPts val="0"/>
              </a:spcAft>
              <a:buSzPts val="5200"/>
              <a:buNone/>
            </a:pPr>
            <a:r>
              <a:rPr lang="en" sz="2400"/>
              <a:t>Week of September 9, 2021</a:t>
            </a:r>
            <a:endParaRPr sz="2400"/>
          </a:p>
          <a:p>
            <a:pPr marL="0" lvl="0" indent="0" algn="ctr" rtl="0">
              <a:lnSpc>
                <a:spcPct val="100000"/>
              </a:lnSpc>
              <a:spcBef>
                <a:spcPts val="0"/>
              </a:spcBef>
              <a:spcAft>
                <a:spcPts val="0"/>
              </a:spcAft>
              <a:buSzPts val="5200"/>
              <a:buNone/>
            </a:pPr>
            <a:endParaRPr sz="2400"/>
          </a:p>
          <a:p>
            <a:pPr marL="0" lvl="0" indent="0" algn="ctr" rtl="0">
              <a:lnSpc>
                <a:spcPct val="100000"/>
              </a:lnSpc>
              <a:spcBef>
                <a:spcPts val="0"/>
              </a:spcBef>
              <a:spcAft>
                <a:spcPts val="0"/>
              </a:spcAft>
              <a:buSzPts val="5200"/>
              <a:buNone/>
            </a:pPr>
            <a:r>
              <a:rPr lang="en" sz="2400">
                <a:solidFill>
                  <a:srgbClr val="000000"/>
                </a:solidFill>
              </a:rPr>
              <a:t>Sumon Nath</a:t>
            </a:r>
            <a:br>
              <a:rPr lang="en" sz="2400">
                <a:solidFill>
                  <a:srgbClr val="000000"/>
                </a:solidFill>
              </a:rPr>
            </a:br>
            <a:r>
              <a:rPr lang="en" sz="1500">
                <a:solidFill>
                  <a:srgbClr val="000000"/>
                </a:solidFill>
                <a:latin typeface="Courier Prime"/>
                <a:ea typeface="Courier Prime"/>
                <a:cs typeface="Courier Prime"/>
                <a:sym typeface="Courier Prime"/>
              </a:rPr>
              <a:t>sumon@cse.iitb.ac.in</a:t>
            </a:r>
            <a:endParaRPr sz="900">
              <a:solidFill>
                <a:srgbClr val="000000"/>
              </a:solidFill>
              <a:latin typeface="Courier Prime"/>
              <a:ea typeface="Courier Prime"/>
              <a:cs typeface="Courier Prime"/>
              <a:sym typeface="Courier Prime"/>
            </a:endParaRPr>
          </a:p>
        </p:txBody>
      </p:sp>
      <p:sp>
        <p:nvSpPr>
          <p:cNvPr id="119" name="Google Shape;119;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800"/>
              <a:buNone/>
            </a:pPr>
            <a:fld id="{00000000-1234-1234-1234-123412341234}" type="slidenum">
              <a:rPr lang="en" sz="1800">
                <a:solidFill>
                  <a:srgbClr val="B22222"/>
                </a:solidFill>
                <a:latin typeface="Arial"/>
                <a:ea typeface="Arial"/>
                <a:cs typeface="Arial"/>
                <a:sym typeface="Arial"/>
              </a:rPr>
              <a:t>58</a:t>
            </a:fld>
            <a:endParaRPr sz="1800">
              <a:solidFill>
                <a:srgbClr val="B22222"/>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8"/>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a:solidFill>
                  <a:schemeClr val="dk1"/>
                </a:solidFill>
              </a:rPr>
              <a:t>Work done</a:t>
            </a:r>
            <a:endParaRPr>
              <a:solidFill>
                <a:schemeClr val="dk1"/>
              </a:solidFill>
            </a:endParaRPr>
          </a:p>
        </p:txBody>
      </p:sp>
      <p:sp>
        <p:nvSpPr>
          <p:cNvPr id="125" name="Google Shape;125;p18"/>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59</a:t>
            </a:fld>
            <a:endParaRPr/>
          </a:p>
        </p:txBody>
      </p:sp>
      <p:sp>
        <p:nvSpPr>
          <p:cNvPr id="126" name="Google Shape;126;p18"/>
          <p:cNvSpPr txBox="1"/>
          <p:nvPr/>
        </p:nvSpPr>
        <p:spPr>
          <a:xfrm>
            <a:off x="311700" y="1288324"/>
            <a:ext cx="8390700" cy="33501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chemeClr val="dk1"/>
              </a:buClr>
              <a:buSzPts val="2000"/>
              <a:buFont typeface="Arial" panose="020B0604020202020204" pitchFamily="34" charset="0"/>
              <a:buChar char="•"/>
            </a:pPr>
            <a:r>
              <a:rPr lang="en" sz="2000" dirty="0">
                <a:solidFill>
                  <a:schemeClr val="dk1"/>
                </a:solidFill>
                <a:latin typeface="Cambria"/>
                <a:ea typeface="Cambria"/>
                <a:cs typeface="Cambria"/>
                <a:sym typeface="Cambria"/>
              </a:rPr>
              <a:t>Read about SPEC CPU benchmarks.</a:t>
            </a:r>
            <a:endParaRPr sz="2000" dirty="0">
              <a:solidFill>
                <a:schemeClr val="dk1"/>
              </a:solidFill>
              <a:latin typeface="Cambria"/>
              <a:ea typeface="Cambria"/>
              <a:cs typeface="Cambria"/>
              <a:sym typeface="Cambria"/>
            </a:endParaRPr>
          </a:p>
          <a:p>
            <a:pPr marL="457200" lvl="0" indent="-355600" algn="l" rtl="0">
              <a:lnSpc>
                <a:spcPct val="115000"/>
              </a:lnSpc>
              <a:spcBef>
                <a:spcPts val="0"/>
              </a:spcBef>
              <a:spcAft>
                <a:spcPts val="0"/>
              </a:spcAft>
              <a:buClr>
                <a:schemeClr val="dk1"/>
              </a:buClr>
              <a:buSzPts val="2000"/>
              <a:buFont typeface="Arial" panose="020B0604020202020204" pitchFamily="34" charset="0"/>
              <a:buChar char="•"/>
            </a:pPr>
            <a:r>
              <a:rPr lang="en" sz="2000" dirty="0">
                <a:solidFill>
                  <a:schemeClr val="dk1"/>
                </a:solidFill>
                <a:latin typeface="Cambria"/>
                <a:ea typeface="Cambria"/>
                <a:cs typeface="Cambria"/>
                <a:sym typeface="Cambria"/>
              </a:rPr>
              <a:t>Automated the output generation process.</a:t>
            </a:r>
            <a:endParaRPr sz="2000" dirty="0">
              <a:solidFill>
                <a:schemeClr val="dk1"/>
              </a:solidFill>
              <a:latin typeface="Cambria"/>
              <a:ea typeface="Cambria"/>
              <a:cs typeface="Cambria"/>
              <a:sym typeface="Cambria"/>
            </a:endParaRPr>
          </a:p>
          <a:p>
            <a:pPr marL="457200" lvl="0" indent="-355600" algn="l" rtl="0">
              <a:lnSpc>
                <a:spcPct val="115000"/>
              </a:lnSpc>
              <a:spcBef>
                <a:spcPts val="0"/>
              </a:spcBef>
              <a:spcAft>
                <a:spcPts val="0"/>
              </a:spcAft>
              <a:buClr>
                <a:schemeClr val="dk1"/>
              </a:buClr>
              <a:buSzPts val="2000"/>
              <a:buFont typeface="Arial" panose="020B0604020202020204" pitchFamily="34" charset="0"/>
              <a:buChar char="•"/>
            </a:pPr>
            <a:r>
              <a:rPr lang="en" sz="2000" dirty="0">
                <a:solidFill>
                  <a:schemeClr val="dk1"/>
                </a:solidFill>
                <a:latin typeface="Cambria"/>
                <a:ea typeface="Cambria"/>
                <a:cs typeface="Cambria"/>
                <a:sym typeface="Cambria"/>
              </a:rPr>
              <a:t>Analysis of late prefetches by IPCP.</a:t>
            </a:r>
            <a:endParaRPr sz="2000" dirty="0">
              <a:solidFill>
                <a:schemeClr val="dk1"/>
              </a:solidFill>
              <a:latin typeface="Cambria"/>
              <a:ea typeface="Cambria"/>
              <a:cs typeface="Cambria"/>
              <a:sym typeface="Cambria"/>
            </a:endParaRPr>
          </a:p>
          <a:p>
            <a:pPr marL="457200" lvl="0" indent="-355600" algn="l" rtl="0">
              <a:lnSpc>
                <a:spcPct val="115000"/>
              </a:lnSpc>
              <a:spcBef>
                <a:spcPts val="0"/>
              </a:spcBef>
              <a:spcAft>
                <a:spcPts val="0"/>
              </a:spcAft>
              <a:buClr>
                <a:schemeClr val="dk1"/>
              </a:buClr>
              <a:buSzPts val="2000"/>
              <a:buFont typeface="Arial" panose="020B0604020202020204" pitchFamily="34" charset="0"/>
              <a:buChar char="•"/>
            </a:pPr>
            <a:r>
              <a:rPr lang="en" sz="2000" dirty="0">
                <a:solidFill>
                  <a:schemeClr val="dk1"/>
                </a:solidFill>
                <a:latin typeface="Cambria"/>
                <a:ea typeface="Cambria"/>
                <a:cs typeface="Cambria"/>
                <a:sym typeface="Cambria"/>
              </a:rPr>
              <a:t>Plots -&gt;  </a:t>
            </a:r>
            <a:r>
              <a:rPr lang="en" sz="1300" u="sng" dirty="0">
                <a:solidFill>
                  <a:schemeClr val="hlink"/>
                </a:solidFill>
                <a:latin typeface="Cambria"/>
                <a:ea typeface="Cambria"/>
                <a:cs typeface="Cambria"/>
                <a:sym typeface="Cambria"/>
                <a:hlinkClick r:id="rId3"/>
              </a:rPr>
              <a:t>https://drive.google.com/drive/folders/10gR746t5V1JkrV5u4FtjkV8EUQsitohQ?usp=sharing</a:t>
            </a:r>
            <a:endParaRPr sz="1300" dirty="0">
              <a:solidFill>
                <a:schemeClr val="dk1"/>
              </a:solidFill>
              <a:latin typeface="Cambria"/>
              <a:ea typeface="Cambria"/>
              <a:cs typeface="Cambria"/>
              <a:sym typeface="Cambria"/>
            </a:endParaRPr>
          </a:p>
        </p:txBody>
      </p:sp>
      <p:sp>
        <p:nvSpPr>
          <p:cNvPr id="127" name="Google Shape;127;p18"/>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6">
                                            <p:txEl>
                                              <p:pRg st="0" end="0"/>
                                            </p:txEl>
                                          </p:spTgt>
                                        </p:tgtEl>
                                        <p:attrNameLst>
                                          <p:attrName>style.visibility</p:attrName>
                                        </p:attrNameLst>
                                      </p:cBhvr>
                                      <p:to>
                                        <p:strVal val="visible"/>
                                      </p:to>
                                    </p:set>
                                    <p:animEffect transition="in" filter="fade">
                                      <p:cBhvr>
                                        <p:cTn id="7" dur="1000"/>
                                        <p:tgtEl>
                                          <p:spTgt spid="1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6">
                                            <p:txEl>
                                              <p:pRg st="1" end="1"/>
                                            </p:txEl>
                                          </p:spTgt>
                                        </p:tgtEl>
                                        <p:attrNameLst>
                                          <p:attrName>style.visibility</p:attrName>
                                        </p:attrNameLst>
                                      </p:cBhvr>
                                      <p:to>
                                        <p:strVal val="visible"/>
                                      </p:to>
                                    </p:set>
                                    <p:animEffect transition="in" filter="fade">
                                      <p:cBhvr>
                                        <p:cTn id="12" dur="1000"/>
                                        <p:tgtEl>
                                          <p:spTgt spid="12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6">
                                            <p:txEl>
                                              <p:pRg st="2" end="2"/>
                                            </p:txEl>
                                          </p:spTgt>
                                        </p:tgtEl>
                                        <p:attrNameLst>
                                          <p:attrName>style.visibility</p:attrName>
                                        </p:attrNameLst>
                                      </p:cBhvr>
                                      <p:to>
                                        <p:strVal val="visible"/>
                                      </p:to>
                                    </p:set>
                                    <p:animEffect transition="in" filter="fade">
                                      <p:cBhvr>
                                        <p:cTn id="17" dur="1000"/>
                                        <p:tgtEl>
                                          <p:spTgt spid="12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6">
                                            <p:txEl>
                                              <p:pRg st="3" end="3"/>
                                            </p:txEl>
                                          </p:spTgt>
                                        </p:tgtEl>
                                        <p:attrNameLst>
                                          <p:attrName>style.visibility</p:attrName>
                                        </p:attrNameLst>
                                      </p:cBhvr>
                                      <p:to>
                                        <p:strVal val="visible"/>
                                      </p:to>
                                    </p:set>
                                    <p:animEffect transition="in" filter="fade">
                                      <p:cBhvr>
                                        <p:cTn id="22" dur="1000"/>
                                        <p:tgtEl>
                                          <p:spTgt spid="12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311699" y="19058"/>
            <a:ext cx="7773522" cy="100763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sz="3200" dirty="0">
                <a:solidFill>
                  <a:schemeClr val="dk1"/>
                </a:solidFill>
              </a:rPr>
              <a:t>Performance degradation for low DRAM bandwidth [SPECCPU 2017]</a:t>
            </a:r>
            <a:endParaRPr sz="3200" dirty="0">
              <a:solidFill>
                <a:schemeClr val="dk1"/>
              </a:solidFill>
            </a:endParaRPr>
          </a:p>
        </p:txBody>
      </p:sp>
      <p:sp>
        <p:nvSpPr>
          <p:cNvPr id="47" name="Google Shape;47;p8"/>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6</a:t>
            </a:fld>
            <a:endParaRPr/>
          </a:p>
        </p:txBody>
      </p:sp>
      <p:sp>
        <p:nvSpPr>
          <p:cNvPr id="49" name="Google Shape;49;p8"/>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pic>
        <p:nvPicPr>
          <p:cNvPr id="3" name="Picture 2">
            <a:extLst>
              <a:ext uri="{FF2B5EF4-FFF2-40B4-BE49-F238E27FC236}">
                <a16:creationId xmlns:a16="http://schemas.microsoft.com/office/drawing/2014/main" id="{86CB4E2E-C48E-4706-B4F7-C90614A63C42}"/>
              </a:ext>
            </a:extLst>
          </p:cNvPr>
          <p:cNvPicPr>
            <a:picLocks noChangeAspect="1"/>
          </p:cNvPicPr>
          <p:nvPr/>
        </p:nvPicPr>
        <p:blipFill>
          <a:blip r:embed="rId3"/>
          <a:stretch>
            <a:fillRect/>
          </a:stretch>
        </p:blipFill>
        <p:spPr>
          <a:xfrm>
            <a:off x="617220" y="1153620"/>
            <a:ext cx="7909560" cy="3954780"/>
          </a:xfrm>
          <a:prstGeom prst="rect">
            <a:avLst/>
          </a:prstGeom>
        </p:spPr>
      </p:pic>
      <p:sp>
        <p:nvSpPr>
          <p:cNvPr id="8" name="TextBox 7">
            <a:extLst>
              <a:ext uri="{FF2B5EF4-FFF2-40B4-BE49-F238E27FC236}">
                <a16:creationId xmlns:a16="http://schemas.microsoft.com/office/drawing/2014/main" id="{1B69544F-BF1F-4EE9-B233-EDD5D683D784}"/>
              </a:ext>
            </a:extLst>
          </p:cNvPr>
          <p:cNvSpPr txBox="1"/>
          <p:nvPr/>
        </p:nvSpPr>
        <p:spPr>
          <a:xfrm>
            <a:off x="1277327" y="1377661"/>
            <a:ext cx="1722673" cy="27699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200" b="1" dirty="0"/>
              <a:t>Baseline: 6400 MT/s</a:t>
            </a:r>
          </a:p>
        </p:txBody>
      </p:sp>
    </p:spTree>
    <p:extLst>
      <p:ext uri="{BB962C8B-B14F-4D97-AF65-F5344CB8AC3E}">
        <p14:creationId xmlns:p14="http://schemas.microsoft.com/office/powerpoint/2010/main" val="13914970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a:solidFill>
                  <a:schemeClr val="dk1"/>
                </a:solidFill>
              </a:rPr>
              <a:t>Benchmarks, some key pointers</a:t>
            </a:r>
            <a:endParaRPr>
              <a:solidFill>
                <a:schemeClr val="dk1"/>
              </a:solidFill>
            </a:endParaRPr>
          </a:p>
        </p:txBody>
      </p:sp>
      <p:sp>
        <p:nvSpPr>
          <p:cNvPr id="133" name="Google Shape;133;p19"/>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60</a:t>
            </a:fld>
            <a:endParaRPr/>
          </a:p>
        </p:txBody>
      </p:sp>
      <p:sp>
        <p:nvSpPr>
          <p:cNvPr id="134" name="Google Shape;134;p19"/>
          <p:cNvSpPr txBox="1"/>
          <p:nvPr/>
        </p:nvSpPr>
        <p:spPr>
          <a:xfrm>
            <a:off x="311700" y="1288324"/>
            <a:ext cx="8390700" cy="33501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chemeClr val="dk1"/>
              </a:buClr>
              <a:buSzPts val="2000"/>
              <a:buFont typeface="Arial" panose="020B0604020202020204" pitchFamily="34" charset="0"/>
              <a:buChar char="•"/>
            </a:pPr>
            <a:r>
              <a:rPr lang="en" sz="2000" dirty="0">
                <a:solidFill>
                  <a:schemeClr val="dk1"/>
                </a:solidFill>
                <a:latin typeface="Cambria"/>
                <a:ea typeface="Cambria"/>
                <a:cs typeface="Cambria"/>
                <a:sym typeface="Cambria"/>
              </a:rPr>
              <a:t>Good benchmarks?</a:t>
            </a:r>
            <a:endParaRPr sz="2000" dirty="0">
              <a:solidFill>
                <a:schemeClr val="dk1"/>
              </a:solidFill>
              <a:latin typeface="Cambria"/>
              <a:ea typeface="Cambria"/>
              <a:cs typeface="Cambria"/>
              <a:sym typeface="Cambria"/>
            </a:endParaRPr>
          </a:p>
          <a:p>
            <a:pPr marL="914400" lvl="1" indent="-355600" algn="l" rtl="0">
              <a:lnSpc>
                <a:spcPct val="115000"/>
              </a:lnSpc>
              <a:spcBef>
                <a:spcPts val="0"/>
              </a:spcBef>
              <a:spcAft>
                <a:spcPts val="0"/>
              </a:spcAft>
              <a:buClr>
                <a:schemeClr val="dk1"/>
              </a:buClr>
              <a:buSzPts val="2000"/>
              <a:buFont typeface="Arial" panose="020B0604020202020204" pitchFamily="34" charset="0"/>
              <a:buChar char="•"/>
            </a:pPr>
            <a:r>
              <a:rPr lang="en" sz="2000" dirty="0">
                <a:solidFill>
                  <a:schemeClr val="dk1"/>
                </a:solidFill>
                <a:latin typeface="Cambria"/>
                <a:ea typeface="Cambria"/>
                <a:cs typeface="Cambria"/>
                <a:sym typeface="Cambria"/>
              </a:rPr>
              <a:t>Is concerned with a specific workload</a:t>
            </a:r>
            <a:endParaRPr sz="2000" dirty="0">
              <a:solidFill>
                <a:schemeClr val="dk1"/>
              </a:solidFill>
              <a:latin typeface="Cambria"/>
              <a:ea typeface="Cambria"/>
              <a:cs typeface="Cambria"/>
              <a:sym typeface="Cambria"/>
            </a:endParaRPr>
          </a:p>
          <a:p>
            <a:pPr marL="914400" lvl="1" indent="-355600" algn="l" rtl="0">
              <a:lnSpc>
                <a:spcPct val="115000"/>
              </a:lnSpc>
              <a:spcBef>
                <a:spcPts val="0"/>
              </a:spcBef>
              <a:spcAft>
                <a:spcPts val="0"/>
              </a:spcAft>
              <a:buClr>
                <a:schemeClr val="dk1"/>
              </a:buClr>
              <a:buSzPts val="2000"/>
              <a:buFont typeface="Arial" panose="020B0604020202020204" pitchFamily="34" charset="0"/>
              <a:buChar char="•"/>
            </a:pPr>
            <a:r>
              <a:rPr lang="en" sz="2000" dirty="0">
                <a:solidFill>
                  <a:schemeClr val="dk1"/>
                </a:solidFill>
                <a:latin typeface="Cambria"/>
                <a:ea typeface="Cambria"/>
                <a:cs typeface="Cambria"/>
                <a:sym typeface="Cambria"/>
              </a:rPr>
              <a:t>Produces a metric (time/throughput…) which is reproducible</a:t>
            </a:r>
            <a:endParaRPr sz="2000" dirty="0">
              <a:solidFill>
                <a:schemeClr val="dk1"/>
              </a:solidFill>
              <a:latin typeface="Cambria"/>
              <a:ea typeface="Cambria"/>
              <a:cs typeface="Cambria"/>
              <a:sym typeface="Cambria"/>
            </a:endParaRPr>
          </a:p>
          <a:p>
            <a:pPr marL="914400" lvl="1" indent="-355600" algn="l" rtl="0">
              <a:lnSpc>
                <a:spcPct val="115000"/>
              </a:lnSpc>
              <a:spcBef>
                <a:spcPts val="0"/>
              </a:spcBef>
              <a:spcAft>
                <a:spcPts val="0"/>
              </a:spcAft>
              <a:buClr>
                <a:schemeClr val="dk1"/>
              </a:buClr>
              <a:buSzPts val="2000"/>
              <a:buFont typeface="Arial" panose="020B0604020202020204" pitchFamily="34" charset="0"/>
              <a:buChar char="•"/>
            </a:pPr>
            <a:r>
              <a:rPr lang="en" sz="2000" dirty="0">
                <a:solidFill>
                  <a:schemeClr val="dk1"/>
                </a:solidFill>
                <a:latin typeface="Cambria"/>
                <a:ea typeface="Cambria"/>
                <a:cs typeface="Cambria"/>
                <a:sym typeface="Cambria"/>
              </a:rPr>
              <a:t>Results are comparable when run on different systems</a:t>
            </a:r>
            <a:endParaRPr sz="2000" dirty="0">
              <a:solidFill>
                <a:schemeClr val="dk1"/>
              </a:solidFill>
              <a:latin typeface="Cambria"/>
              <a:ea typeface="Cambria"/>
              <a:cs typeface="Cambria"/>
              <a:sym typeface="Cambria"/>
            </a:endParaRPr>
          </a:p>
          <a:p>
            <a:pPr marL="914400" lvl="1" indent="-355600" algn="l" rtl="0">
              <a:lnSpc>
                <a:spcPct val="115000"/>
              </a:lnSpc>
              <a:spcBef>
                <a:spcPts val="0"/>
              </a:spcBef>
              <a:spcAft>
                <a:spcPts val="0"/>
              </a:spcAft>
              <a:buClr>
                <a:schemeClr val="dk1"/>
              </a:buClr>
              <a:buSzPts val="2000"/>
              <a:buFont typeface="Arial" panose="020B0604020202020204" pitchFamily="34" charset="0"/>
              <a:buChar char="•"/>
            </a:pPr>
            <a:r>
              <a:rPr lang="en" sz="2000" dirty="0">
                <a:solidFill>
                  <a:schemeClr val="dk1"/>
                </a:solidFill>
                <a:latin typeface="Cambria"/>
                <a:ea typeface="Cambria"/>
                <a:cs typeface="Cambria"/>
                <a:sym typeface="Cambria"/>
              </a:rPr>
              <a:t>Should be portable</a:t>
            </a:r>
            <a:endParaRPr sz="2000" dirty="0">
              <a:solidFill>
                <a:schemeClr val="dk1"/>
              </a:solidFill>
              <a:latin typeface="Cambria"/>
              <a:ea typeface="Cambria"/>
              <a:cs typeface="Cambria"/>
              <a:sym typeface="Cambria"/>
            </a:endParaRPr>
          </a:p>
          <a:p>
            <a:pPr marL="914400" lvl="1" indent="-355600" algn="l" rtl="0">
              <a:lnSpc>
                <a:spcPct val="115000"/>
              </a:lnSpc>
              <a:spcBef>
                <a:spcPts val="0"/>
              </a:spcBef>
              <a:spcAft>
                <a:spcPts val="0"/>
              </a:spcAft>
              <a:buClr>
                <a:schemeClr val="dk1"/>
              </a:buClr>
              <a:buSzPts val="2000"/>
              <a:buFont typeface="Arial" panose="020B0604020202020204" pitchFamily="34" charset="0"/>
              <a:buChar char="•"/>
            </a:pPr>
            <a:r>
              <a:rPr lang="en" sz="2000" dirty="0">
                <a:solidFill>
                  <a:schemeClr val="dk1"/>
                </a:solidFill>
                <a:latin typeface="Cambria"/>
                <a:ea typeface="Cambria"/>
                <a:cs typeface="Cambria"/>
                <a:sym typeface="Cambria"/>
              </a:rPr>
              <a:t>Checks for correctness of output</a:t>
            </a:r>
            <a:endParaRPr sz="2000" dirty="0">
              <a:solidFill>
                <a:schemeClr val="dk1"/>
              </a:solidFill>
              <a:latin typeface="Cambria"/>
              <a:ea typeface="Cambria"/>
              <a:cs typeface="Cambria"/>
              <a:sym typeface="Cambria"/>
            </a:endParaRPr>
          </a:p>
        </p:txBody>
      </p:sp>
      <p:sp>
        <p:nvSpPr>
          <p:cNvPr id="135" name="Google Shape;135;p19"/>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pic>
        <p:nvPicPr>
          <p:cNvPr id="136" name="Google Shape;136;p19"/>
          <p:cNvPicPr preferRelativeResize="0"/>
          <p:nvPr/>
        </p:nvPicPr>
        <p:blipFill>
          <a:blip r:embed="rId3">
            <a:alphaModFix/>
          </a:blip>
          <a:stretch>
            <a:fillRect/>
          </a:stretch>
        </p:blipFill>
        <p:spPr>
          <a:xfrm>
            <a:off x="6715550" y="3483900"/>
            <a:ext cx="1501450" cy="15014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4">
                                            <p:txEl>
                                              <p:pRg st="0" end="0"/>
                                            </p:txEl>
                                          </p:spTgt>
                                        </p:tgtEl>
                                        <p:attrNameLst>
                                          <p:attrName>style.visibility</p:attrName>
                                        </p:attrNameLst>
                                      </p:cBhvr>
                                      <p:to>
                                        <p:strVal val="visible"/>
                                      </p:to>
                                    </p:set>
                                    <p:animEffect transition="in" filter="fade">
                                      <p:cBhvr>
                                        <p:cTn id="7" dur="1000"/>
                                        <p:tgtEl>
                                          <p:spTgt spid="1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4">
                                            <p:txEl>
                                              <p:pRg st="1" end="1"/>
                                            </p:txEl>
                                          </p:spTgt>
                                        </p:tgtEl>
                                        <p:attrNameLst>
                                          <p:attrName>style.visibility</p:attrName>
                                        </p:attrNameLst>
                                      </p:cBhvr>
                                      <p:to>
                                        <p:strVal val="visible"/>
                                      </p:to>
                                    </p:set>
                                    <p:animEffect transition="in" filter="fade">
                                      <p:cBhvr>
                                        <p:cTn id="12" dur="1000"/>
                                        <p:tgtEl>
                                          <p:spTgt spid="13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4">
                                            <p:txEl>
                                              <p:pRg st="2" end="2"/>
                                            </p:txEl>
                                          </p:spTgt>
                                        </p:tgtEl>
                                        <p:attrNameLst>
                                          <p:attrName>style.visibility</p:attrName>
                                        </p:attrNameLst>
                                      </p:cBhvr>
                                      <p:to>
                                        <p:strVal val="visible"/>
                                      </p:to>
                                    </p:set>
                                    <p:animEffect transition="in" filter="fade">
                                      <p:cBhvr>
                                        <p:cTn id="17" dur="1000"/>
                                        <p:tgtEl>
                                          <p:spTgt spid="13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4">
                                            <p:txEl>
                                              <p:pRg st="3" end="3"/>
                                            </p:txEl>
                                          </p:spTgt>
                                        </p:tgtEl>
                                        <p:attrNameLst>
                                          <p:attrName>style.visibility</p:attrName>
                                        </p:attrNameLst>
                                      </p:cBhvr>
                                      <p:to>
                                        <p:strVal val="visible"/>
                                      </p:to>
                                    </p:set>
                                    <p:animEffect transition="in" filter="fade">
                                      <p:cBhvr>
                                        <p:cTn id="22" dur="1000"/>
                                        <p:tgtEl>
                                          <p:spTgt spid="13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4">
                                            <p:txEl>
                                              <p:pRg st="4" end="4"/>
                                            </p:txEl>
                                          </p:spTgt>
                                        </p:tgtEl>
                                        <p:attrNameLst>
                                          <p:attrName>style.visibility</p:attrName>
                                        </p:attrNameLst>
                                      </p:cBhvr>
                                      <p:to>
                                        <p:strVal val="visible"/>
                                      </p:to>
                                    </p:set>
                                    <p:animEffect transition="in" filter="fade">
                                      <p:cBhvr>
                                        <p:cTn id="27" dur="1000"/>
                                        <p:tgtEl>
                                          <p:spTgt spid="13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4">
                                            <p:txEl>
                                              <p:pRg st="5" end="5"/>
                                            </p:txEl>
                                          </p:spTgt>
                                        </p:tgtEl>
                                        <p:attrNameLst>
                                          <p:attrName>style.visibility</p:attrName>
                                        </p:attrNameLst>
                                      </p:cBhvr>
                                      <p:to>
                                        <p:strVal val="visible"/>
                                      </p:to>
                                    </p:set>
                                    <p:animEffect transition="in" filter="fade">
                                      <p:cBhvr>
                                        <p:cTn id="32" dur="1000"/>
                                        <p:tgtEl>
                                          <p:spTgt spid="13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0"/>
          <p:cNvSpPr txBox="1"/>
          <p:nvPr/>
        </p:nvSpPr>
        <p:spPr>
          <a:xfrm>
            <a:off x="466825" y="1327350"/>
            <a:ext cx="7995900" cy="3503700"/>
          </a:xfrm>
          <a:prstGeom prst="rect">
            <a:avLst/>
          </a:prstGeom>
          <a:noFill/>
          <a:ln>
            <a:noFill/>
          </a:ln>
        </p:spPr>
        <p:txBody>
          <a:bodyPr spcFirstLastPara="1" wrap="square" lIns="91425" tIns="91425" rIns="91425" bIns="91425" anchor="t" anchorCtr="0">
            <a:noAutofit/>
          </a:bodyPr>
          <a:lstStyle/>
          <a:p>
            <a:pPr marL="342900" lvl="0" indent="-342900" algn="l" rtl="0">
              <a:lnSpc>
                <a:spcPct val="115000"/>
              </a:lnSpc>
              <a:spcBef>
                <a:spcPts val="0"/>
              </a:spcBef>
              <a:spcAft>
                <a:spcPts val="0"/>
              </a:spcAft>
              <a:buFont typeface="Arial" panose="020B0604020202020204" pitchFamily="34" charset="0"/>
              <a:buChar char="•"/>
            </a:pPr>
            <a:r>
              <a:rPr lang="en" sz="2000" dirty="0">
                <a:solidFill>
                  <a:schemeClr val="dk1"/>
                </a:solidFill>
                <a:latin typeface="Cambria"/>
                <a:ea typeface="Cambria"/>
                <a:cs typeface="Cambria"/>
                <a:sym typeface="Cambria"/>
              </a:rPr>
              <a:t>Which benchmarks should I use?</a:t>
            </a:r>
            <a:endParaRPr sz="2000" dirty="0">
              <a:solidFill>
                <a:schemeClr val="dk1"/>
              </a:solidFill>
              <a:latin typeface="Cambria"/>
              <a:ea typeface="Cambria"/>
              <a:cs typeface="Cambria"/>
              <a:sym typeface="Cambria"/>
            </a:endParaRPr>
          </a:p>
          <a:p>
            <a:pPr marL="457200" lvl="0" indent="-355600" algn="l" rtl="0">
              <a:lnSpc>
                <a:spcPct val="115000"/>
              </a:lnSpc>
              <a:spcBef>
                <a:spcPts val="0"/>
              </a:spcBef>
              <a:spcAft>
                <a:spcPts val="0"/>
              </a:spcAft>
              <a:buClr>
                <a:schemeClr val="dk1"/>
              </a:buClr>
              <a:buSzPts val="2000"/>
              <a:buFont typeface="Arial" panose="020B0604020202020204" pitchFamily="34" charset="0"/>
              <a:buChar char="•"/>
            </a:pPr>
            <a:r>
              <a:rPr lang="en" sz="2000" dirty="0">
                <a:solidFill>
                  <a:schemeClr val="dk1"/>
                </a:solidFill>
                <a:latin typeface="Cambria"/>
                <a:ea typeface="Cambria"/>
                <a:cs typeface="Cambria"/>
                <a:sym typeface="Cambria"/>
              </a:rPr>
              <a:t>Should measure the things that are important to our application.</a:t>
            </a:r>
            <a:endParaRPr sz="2000" dirty="0">
              <a:solidFill>
                <a:schemeClr val="dk1"/>
              </a:solidFill>
              <a:latin typeface="Cambria"/>
              <a:ea typeface="Cambria"/>
              <a:cs typeface="Cambria"/>
              <a:sym typeface="Cambria"/>
            </a:endParaRPr>
          </a:p>
          <a:p>
            <a:pPr marL="457200" lvl="0" indent="-355600" algn="l" rtl="0">
              <a:lnSpc>
                <a:spcPct val="115000"/>
              </a:lnSpc>
              <a:spcBef>
                <a:spcPts val="0"/>
              </a:spcBef>
              <a:spcAft>
                <a:spcPts val="0"/>
              </a:spcAft>
              <a:buClr>
                <a:schemeClr val="dk1"/>
              </a:buClr>
              <a:buSzPts val="2000"/>
              <a:buFont typeface="Arial" panose="020B0604020202020204" pitchFamily="34" charset="0"/>
              <a:buChar char="•"/>
            </a:pPr>
            <a:r>
              <a:rPr lang="en" sz="2000" dirty="0">
                <a:solidFill>
                  <a:schemeClr val="dk1"/>
                </a:solidFill>
                <a:latin typeface="Cambria"/>
                <a:ea typeface="Cambria"/>
                <a:cs typeface="Cambria"/>
                <a:sym typeface="Cambria"/>
              </a:rPr>
              <a:t>Base vs peak</a:t>
            </a:r>
            <a:endParaRPr sz="2000" dirty="0">
              <a:solidFill>
                <a:schemeClr val="dk1"/>
              </a:solidFill>
              <a:latin typeface="Cambria"/>
              <a:ea typeface="Cambria"/>
              <a:cs typeface="Cambria"/>
              <a:sym typeface="Cambria"/>
            </a:endParaRPr>
          </a:p>
          <a:p>
            <a:pPr marL="914400" lvl="1" indent="-355600" algn="l" rtl="0">
              <a:lnSpc>
                <a:spcPct val="115000"/>
              </a:lnSpc>
              <a:spcBef>
                <a:spcPts val="0"/>
              </a:spcBef>
              <a:spcAft>
                <a:spcPts val="0"/>
              </a:spcAft>
              <a:buClr>
                <a:schemeClr val="dk1"/>
              </a:buClr>
              <a:buSzPts val="2000"/>
              <a:buFont typeface="Arial" panose="020B0604020202020204" pitchFamily="34" charset="0"/>
              <a:buChar char="•"/>
            </a:pPr>
            <a:r>
              <a:rPr lang="en" sz="2000" dirty="0">
                <a:solidFill>
                  <a:schemeClr val="dk1"/>
                </a:solidFill>
                <a:latin typeface="Cambria"/>
                <a:ea typeface="Cambria"/>
                <a:cs typeface="Cambria"/>
                <a:sym typeface="Cambria"/>
              </a:rPr>
              <a:t>Base - benchmarks of suite must use a common set of optimization (standard)</a:t>
            </a:r>
            <a:endParaRPr sz="2000" dirty="0">
              <a:solidFill>
                <a:schemeClr val="dk1"/>
              </a:solidFill>
              <a:latin typeface="Cambria"/>
              <a:ea typeface="Cambria"/>
              <a:cs typeface="Cambria"/>
              <a:sym typeface="Cambria"/>
            </a:endParaRPr>
          </a:p>
          <a:p>
            <a:pPr marL="914400" lvl="1" indent="-355600" algn="l" rtl="0">
              <a:lnSpc>
                <a:spcPct val="115000"/>
              </a:lnSpc>
              <a:spcBef>
                <a:spcPts val="0"/>
              </a:spcBef>
              <a:spcAft>
                <a:spcPts val="0"/>
              </a:spcAft>
              <a:buClr>
                <a:schemeClr val="dk1"/>
              </a:buClr>
              <a:buSzPts val="2000"/>
              <a:buFont typeface="Arial" panose="020B0604020202020204" pitchFamily="34" charset="0"/>
              <a:buChar char="•"/>
            </a:pPr>
            <a:r>
              <a:rPr lang="en" sz="2000" dirty="0">
                <a:solidFill>
                  <a:schemeClr val="dk1"/>
                </a:solidFill>
                <a:latin typeface="Cambria"/>
                <a:ea typeface="Cambria"/>
                <a:cs typeface="Cambria"/>
                <a:sym typeface="Cambria"/>
              </a:rPr>
              <a:t>Peak - can use different optimizations for each benchmark</a:t>
            </a:r>
            <a:endParaRPr sz="2000" dirty="0">
              <a:solidFill>
                <a:schemeClr val="dk1"/>
              </a:solidFill>
              <a:latin typeface="Cambria"/>
              <a:ea typeface="Cambria"/>
              <a:cs typeface="Cambria"/>
              <a:sym typeface="Cambria"/>
            </a:endParaRPr>
          </a:p>
          <a:p>
            <a:pPr marL="457200" lvl="0" indent="-355600" algn="l" rtl="0">
              <a:lnSpc>
                <a:spcPct val="115000"/>
              </a:lnSpc>
              <a:spcBef>
                <a:spcPts val="0"/>
              </a:spcBef>
              <a:spcAft>
                <a:spcPts val="0"/>
              </a:spcAft>
              <a:buClr>
                <a:schemeClr val="dk1"/>
              </a:buClr>
              <a:buSzPts val="2000"/>
              <a:buFont typeface="Arial" panose="020B0604020202020204" pitchFamily="34" charset="0"/>
              <a:buChar char="•"/>
            </a:pPr>
            <a:r>
              <a:rPr lang="en" sz="2000" dirty="0">
                <a:solidFill>
                  <a:schemeClr val="dk1"/>
                </a:solidFill>
                <a:latin typeface="Cambria"/>
                <a:ea typeface="Cambria"/>
                <a:cs typeface="Cambria"/>
                <a:sym typeface="Cambria"/>
              </a:rPr>
              <a:t>SPECspeed vs SPECrate</a:t>
            </a:r>
            <a:endParaRPr sz="2000" dirty="0">
              <a:solidFill>
                <a:schemeClr val="dk1"/>
              </a:solidFill>
              <a:latin typeface="Cambria"/>
              <a:ea typeface="Cambria"/>
              <a:cs typeface="Cambria"/>
              <a:sym typeface="Cambria"/>
            </a:endParaRPr>
          </a:p>
          <a:p>
            <a:pPr marL="914400" lvl="1" indent="-355600" algn="l" rtl="0">
              <a:lnSpc>
                <a:spcPct val="115000"/>
              </a:lnSpc>
              <a:spcBef>
                <a:spcPts val="0"/>
              </a:spcBef>
              <a:spcAft>
                <a:spcPts val="0"/>
              </a:spcAft>
              <a:buClr>
                <a:schemeClr val="dk1"/>
              </a:buClr>
              <a:buSzPts val="2000"/>
              <a:buFont typeface="Arial" panose="020B0604020202020204" pitchFamily="34" charset="0"/>
              <a:buChar char="•"/>
            </a:pPr>
            <a:r>
              <a:rPr lang="en" sz="2000" dirty="0">
                <a:solidFill>
                  <a:schemeClr val="dk1"/>
                </a:solidFill>
                <a:latin typeface="Cambria"/>
                <a:ea typeface="Cambria"/>
                <a:cs typeface="Cambria"/>
                <a:sym typeface="Cambria"/>
              </a:rPr>
              <a:t>SPECspeed - time-based metric</a:t>
            </a:r>
            <a:endParaRPr sz="2000" dirty="0">
              <a:solidFill>
                <a:schemeClr val="dk1"/>
              </a:solidFill>
              <a:latin typeface="Cambria"/>
              <a:ea typeface="Cambria"/>
              <a:cs typeface="Cambria"/>
              <a:sym typeface="Cambria"/>
            </a:endParaRPr>
          </a:p>
          <a:p>
            <a:pPr marL="914400" lvl="1" indent="-355600" algn="l" rtl="0">
              <a:lnSpc>
                <a:spcPct val="115000"/>
              </a:lnSpc>
              <a:spcBef>
                <a:spcPts val="0"/>
              </a:spcBef>
              <a:spcAft>
                <a:spcPts val="0"/>
              </a:spcAft>
              <a:buClr>
                <a:schemeClr val="dk1"/>
              </a:buClr>
              <a:buSzPts val="2000"/>
              <a:buFont typeface="Arial" panose="020B0604020202020204" pitchFamily="34" charset="0"/>
              <a:buChar char="•"/>
            </a:pPr>
            <a:r>
              <a:rPr lang="en" sz="2000" dirty="0">
                <a:solidFill>
                  <a:schemeClr val="dk1"/>
                </a:solidFill>
                <a:latin typeface="Cambria"/>
                <a:ea typeface="Cambria"/>
                <a:cs typeface="Cambria"/>
                <a:sym typeface="Cambria"/>
              </a:rPr>
              <a:t>SPECrate - throughput metric</a:t>
            </a:r>
            <a:endParaRPr sz="2000" dirty="0">
              <a:solidFill>
                <a:schemeClr val="dk1"/>
              </a:solidFill>
              <a:latin typeface="Cambria"/>
              <a:ea typeface="Cambria"/>
              <a:cs typeface="Cambria"/>
              <a:sym typeface="Cambria"/>
            </a:endParaRPr>
          </a:p>
        </p:txBody>
      </p:sp>
      <p:pic>
        <p:nvPicPr>
          <p:cNvPr id="142" name="Google Shape;142;p20"/>
          <p:cNvPicPr preferRelativeResize="0"/>
          <p:nvPr/>
        </p:nvPicPr>
        <p:blipFill>
          <a:blip r:embed="rId3">
            <a:alphaModFix/>
          </a:blip>
          <a:stretch>
            <a:fillRect/>
          </a:stretch>
        </p:blipFill>
        <p:spPr>
          <a:xfrm>
            <a:off x="6715550" y="3483900"/>
            <a:ext cx="1501450" cy="1501450"/>
          </a:xfrm>
          <a:prstGeom prst="rect">
            <a:avLst/>
          </a:prstGeom>
          <a:noFill/>
          <a:ln>
            <a:noFill/>
          </a:ln>
        </p:spPr>
      </p:pic>
      <p:sp>
        <p:nvSpPr>
          <p:cNvPr id="143" name="Google Shape;143;p20"/>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sz="3000">
                <a:solidFill>
                  <a:schemeClr val="dk1"/>
                </a:solidFill>
              </a:rPr>
              <a:t>Benchmarks, some key pointers (SCPE CPU 2017)</a:t>
            </a:r>
            <a:endParaRPr sz="3000">
              <a:solidFill>
                <a:schemeClr val="dk1"/>
              </a:solidFill>
            </a:endParaRPr>
          </a:p>
        </p:txBody>
      </p:sp>
      <p:sp>
        <p:nvSpPr>
          <p:cNvPr id="144" name="Google Shape;144;p20"/>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61</a:t>
            </a:fld>
            <a:endParaRPr/>
          </a:p>
        </p:txBody>
      </p:sp>
      <p:sp>
        <p:nvSpPr>
          <p:cNvPr id="145" name="Google Shape;145;p20"/>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1">
                                            <p:txEl>
                                              <p:pRg st="0" end="0"/>
                                            </p:txEl>
                                          </p:spTgt>
                                        </p:tgtEl>
                                        <p:attrNameLst>
                                          <p:attrName>style.visibility</p:attrName>
                                        </p:attrNameLst>
                                      </p:cBhvr>
                                      <p:to>
                                        <p:strVal val="visible"/>
                                      </p:to>
                                    </p:set>
                                    <p:animEffect transition="in" filter="fade">
                                      <p:cBhvr>
                                        <p:cTn id="7" dur="1000"/>
                                        <p:tgtEl>
                                          <p:spTgt spid="14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1">
                                            <p:txEl>
                                              <p:pRg st="1" end="1"/>
                                            </p:txEl>
                                          </p:spTgt>
                                        </p:tgtEl>
                                        <p:attrNameLst>
                                          <p:attrName>style.visibility</p:attrName>
                                        </p:attrNameLst>
                                      </p:cBhvr>
                                      <p:to>
                                        <p:strVal val="visible"/>
                                      </p:to>
                                    </p:set>
                                    <p:animEffect transition="in" filter="fade">
                                      <p:cBhvr>
                                        <p:cTn id="12" dur="1000"/>
                                        <p:tgtEl>
                                          <p:spTgt spid="14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1">
                                            <p:txEl>
                                              <p:pRg st="2" end="2"/>
                                            </p:txEl>
                                          </p:spTgt>
                                        </p:tgtEl>
                                        <p:attrNameLst>
                                          <p:attrName>style.visibility</p:attrName>
                                        </p:attrNameLst>
                                      </p:cBhvr>
                                      <p:to>
                                        <p:strVal val="visible"/>
                                      </p:to>
                                    </p:set>
                                    <p:animEffect transition="in" filter="fade">
                                      <p:cBhvr>
                                        <p:cTn id="17" dur="1000"/>
                                        <p:tgtEl>
                                          <p:spTgt spid="14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1">
                                            <p:txEl>
                                              <p:pRg st="3" end="3"/>
                                            </p:txEl>
                                          </p:spTgt>
                                        </p:tgtEl>
                                        <p:attrNameLst>
                                          <p:attrName>style.visibility</p:attrName>
                                        </p:attrNameLst>
                                      </p:cBhvr>
                                      <p:to>
                                        <p:strVal val="visible"/>
                                      </p:to>
                                    </p:set>
                                    <p:animEffect transition="in" filter="fade">
                                      <p:cBhvr>
                                        <p:cTn id="22" dur="1000"/>
                                        <p:tgtEl>
                                          <p:spTgt spid="14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1">
                                            <p:txEl>
                                              <p:pRg st="4" end="4"/>
                                            </p:txEl>
                                          </p:spTgt>
                                        </p:tgtEl>
                                        <p:attrNameLst>
                                          <p:attrName>style.visibility</p:attrName>
                                        </p:attrNameLst>
                                      </p:cBhvr>
                                      <p:to>
                                        <p:strVal val="visible"/>
                                      </p:to>
                                    </p:set>
                                    <p:animEffect transition="in" filter="fade">
                                      <p:cBhvr>
                                        <p:cTn id="27" dur="1000"/>
                                        <p:tgtEl>
                                          <p:spTgt spid="14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1">
                                            <p:txEl>
                                              <p:pRg st="5" end="5"/>
                                            </p:txEl>
                                          </p:spTgt>
                                        </p:tgtEl>
                                        <p:attrNameLst>
                                          <p:attrName>style.visibility</p:attrName>
                                        </p:attrNameLst>
                                      </p:cBhvr>
                                      <p:to>
                                        <p:strVal val="visible"/>
                                      </p:to>
                                    </p:set>
                                    <p:animEffect transition="in" filter="fade">
                                      <p:cBhvr>
                                        <p:cTn id="32" dur="1000"/>
                                        <p:tgtEl>
                                          <p:spTgt spid="14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1">
                                            <p:txEl>
                                              <p:pRg st="6" end="6"/>
                                            </p:txEl>
                                          </p:spTgt>
                                        </p:tgtEl>
                                        <p:attrNameLst>
                                          <p:attrName>style.visibility</p:attrName>
                                        </p:attrNameLst>
                                      </p:cBhvr>
                                      <p:to>
                                        <p:strVal val="visible"/>
                                      </p:to>
                                    </p:set>
                                    <p:animEffect transition="in" filter="fade">
                                      <p:cBhvr>
                                        <p:cTn id="37" dur="1000"/>
                                        <p:tgtEl>
                                          <p:spTgt spid="14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1">
                                            <p:txEl>
                                              <p:pRg st="7" end="7"/>
                                            </p:txEl>
                                          </p:spTgt>
                                        </p:tgtEl>
                                        <p:attrNameLst>
                                          <p:attrName>style.visibility</p:attrName>
                                        </p:attrNameLst>
                                      </p:cBhvr>
                                      <p:to>
                                        <p:strVal val="visible"/>
                                      </p:to>
                                    </p:set>
                                    <p:animEffect transition="in" filter="fade">
                                      <p:cBhvr>
                                        <p:cTn id="42" dur="1000"/>
                                        <p:tgtEl>
                                          <p:spTgt spid="14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1"/>
          <p:cNvSpPr txBox="1"/>
          <p:nvPr/>
        </p:nvSpPr>
        <p:spPr>
          <a:xfrm>
            <a:off x="466825" y="1327350"/>
            <a:ext cx="7995900" cy="35037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chemeClr val="dk1"/>
              </a:buClr>
              <a:buSzPts val="2000"/>
              <a:buFont typeface="Arial" panose="020B0604020202020204" pitchFamily="34" charset="0"/>
              <a:buChar char="•"/>
            </a:pPr>
            <a:r>
              <a:rPr lang="en" sz="2000" dirty="0">
                <a:solidFill>
                  <a:schemeClr val="dk1"/>
                </a:solidFill>
                <a:latin typeface="Cambria"/>
                <a:ea typeface="Cambria"/>
                <a:cs typeface="Cambria"/>
                <a:sym typeface="Cambria"/>
              </a:rPr>
              <a:t>600.perlbench - cut-down version of Perl scripting language</a:t>
            </a:r>
            <a:endParaRPr sz="2000" dirty="0">
              <a:solidFill>
                <a:schemeClr val="dk1"/>
              </a:solidFill>
              <a:latin typeface="Cambria"/>
              <a:ea typeface="Cambria"/>
              <a:cs typeface="Cambria"/>
              <a:sym typeface="Cambria"/>
            </a:endParaRPr>
          </a:p>
          <a:p>
            <a:pPr marL="914400" lvl="1" indent="-349250" algn="l" rtl="0">
              <a:lnSpc>
                <a:spcPct val="115000"/>
              </a:lnSpc>
              <a:spcBef>
                <a:spcPts val="0"/>
              </a:spcBef>
              <a:spcAft>
                <a:spcPts val="0"/>
              </a:spcAft>
              <a:buClr>
                <a:schemeClr val="dk1"/>
              </a:buClr>
              <a:buSzPts val="1900"/>
              <a:buFont typeface="Arial" panose="020B0604020202020204" pitchFamily="34" charset="0"/>
              <a:buChar char="•"/>
            </a:pPr>
            <a:r>
              <a:rPr lang="en" sz="1900" dirty="0">
                <a:solidFill>
                  <a:schemeClr val="dk1"/>
                </a:solidFill>
                <a:latin typeface="Cambria"/>
                <a:ea typeface="Cambria"/>
                <a:cs typeface="Cambria"/>
                <a:sym typeface="Cambria"/>
              </a:rPr>
              <a:t>Components - spam checking software, email-to-HTML converter</a:t>
            </a:r>
            <a:endParaRPr sz="1900" dirty="0">
              <a:solidFill>
                <a:schemeClr val="dk1"/>
              </a:solidFill>
              <a:latin typeface="Cambria"/>
              <a:ea typeface="Cambria"/>
              <a:cs typeface="Cambria"/>
              <a:sym typeface="Cambria"/>
            </a:endParaRPr>
          </a:p>
          <a:p>
            <a:pPr marL="457200" lvl="0" indent="-349250" algn="l" rtl="0">
              <a:lnSpc>
                <a:spcPct val="115000"/>
              </a:lnSpc>
              <a:spcBef>
                <a:spcPts val="0"/>
              </a:spcBef>
              <a:spcAft>
                <a:spcPts val="0"/>
              </a:spcAft>
              <a:buClr>
                <a:schemeClr val="dk1"/>
              </a:buClr>
              <a:buSzPts val="1900"/>
              <a:buFont typeface="Arial" panose="020B0604020202020204" pitchFamily="34" charset="0"/>
              <a:buChar char="•"/>
            </a:pPr>
            <a:r>
              <a:rPr lang="en" sz="1900" dirty="0">
                <a:solidFill>
                  <a:schemeClr val="dk1"/>
                </a:solidFill>
                <a:latin typeface="Cambria"/>
                <a:ea typeface="Cambria"/>
                <a:cs typeface="Cambria"/>
                <a:sym typeface="Cambria"/>
              </a:rPr>
              <a:t>602.gcc - runs gcc with many of its optimization flags enabled</a:t>
            </a:r>
            <a:endParaRPr sz="1900" dirty="0">
              <a:solidFill>
                <a:schemeClr val="dk1"/>
              </a:solidFill>
              <a:latin typeface="Cambria"/>
              <a:ea typeface="Cambria"/>
              <a:cs typeface="Cambria"/>
              <a:sym typeface="Cambria"/>
            </a:endParaRPr>
          </a:p>
          <a:p>
            <a:pPr marL="457200" lvl="0" indent="-349250" algn="l" rtl="0">
              <a:lnSpc>
                <a:spcPct val="115000"/>
              </a:lnSpc>
              <a:spcBef>
                <a:spcPts val="0"/>
              </a:spcBef>
              <a:spcAft>
                <a:spcPts val="0"/>
              </a:spcAft>
              <a:buClr>
                <a:schemeClr val="dk1"/>
              </a:buClr>
              <a:buSzPts val="1900"/>
              <a:buFont typeface="Arial" panose="020B0604020202020204" pitchFamily="34" charset="0"/>
              <a:buChar char="•"/>
            </a:pPr>
            <a:r>
              <a:rPr lang="en" sz="1900" dirty="0">
                <a:solidFill>
                  <a:schemeClr val="dk1"/>
                </a:solidFill>
                <a:latin typeface="Cambria"/>
                <a:ea typeface="Cambria"/>
                <a:cs typeface="Cambria"/>
                <a:sym typeface="Cambria"/>
              </a:rPr>
              <a:t>605.mcf -  program used for single-depot vehicle scheduling in public mass transportation and can be formulated as a large-scale minimum-cost flow problem</a:t>
            </a:r>
            <a:endParaRPr sz="1900" dirty="0">
              <a:solidFill>
                <a:schemeClr val="dk1"/>
              </a:solidFill>
              <a:latin typeface="Cambria"/>
              <a:ea typeface="Cambria"/>
              <a:cs typeface="Cambria"/>
              <a:sym typeface="Cambria"/>
            </a:endParaRPr>
          </a:p>
          <a:p>
            <a:pPr marL="457200" lvl="0" indent="-349250" algn="l" rtl="0">
              <a:lnSpc>
                <a:spcPct val="115000"/>
              </a:lnSpc>
              <a:spcBef>
                <a:spcPts val="0"/>
              </a:spcBef>
              <a:spcAft>
                <a:spcPts val="0"/>
              </a:spcAft>
              <a:buClr>
                <a:schemeClr val="dk1"/>
              </a:buClr>
              <a:buSzPts val="1900"/>
              <a:buFont typeface="Arial" panose="020B0604020202020204" pitchFamily="34" charset="0"/>
              <a:buChar char="•"/>
            </a:pPr>
            <a:r>
              <a:rPr lang="en" sz="1900" dirty="0">
                <a:solidFill>
                  <a:schemeClr val="dk1"/>
                </a:solidFill>
                <a:latin typeface="Cambria"/>
                <a:ea typeface="Cambria"/>
                <a:cs typeface="Cambria"/>
                <a:sym typeface="Cambria"/>
              </a:rPr>
              <a:t>623.xalancbmk - XML to HTML converter</a:t>
            </a:r>
            <a:endParaRPr sz="1900" dirty="0">
              <a:solidFill>
                <a:schemeClr val="dk1"/>
              </a:solidFill>
              <a:latin typeface="Cambria"/>
              <a:ea typeface="Cambria"/>
              <a:cs typeface="Cambria"/>
              <a:sym typeface="Cambria"/>
            </a:endParaRPr>
          </a:p>
          <a:p>
            <a:pPr marL="457200" lvl="0" indent="-349250" algn="l" rtl="0">
              <a:lnSpc>
                <a:spcPct val="115000"/>
              </a:lnSpc>
              <a:spcBef>
                <a:spcPts val="0"/>
              </a:spcBef>
              <a:spcAft>
                <a:spcPts val="0"/>
              </a:spcAft>
              <a:buClr>
                <a:schemeClr val="dk1"/>
              </a:buClr>
              <a:buSzPts val="1900"/>
              <a:buFont typeface="Arial" panose="020B0604020202020204" pitchFamily="34" charset="0"/>
              <a:buChar char="•"/>
            </a:pPr>
            <a:r>
              <a:rPr lang="en" sz="1900" dirty="0">
                <a:solidFill>
                  <a:schemeClr val="dk1"/>
                </a:solidFill>
                <a:latin typeface="Cambria"/>
                <a:ea typeface="Cambria"/>
                <a:cs typeface="Cambria"/>
                <a:sym typeface="Cambria"/>
              </a:rPr>
              <a:t>607.cactuBSSN - application for physics(relativity)</a:t>
            </a:r>
            <a:endParaRPr sz="1900" dirty="0">
              <a:solidFill>
                <a:schemeClr val="dk1"/>
              </a:solidFill>
              <a:latin typeface="Cambria"/>
              <a:ea typeface="Cambria"/>
              <a:cs typeface="Cambria"/>
              <a:sym typeface="Cambria"/>
            </a:endParaRPr>
          </a:p>
          <a:p>
            <a:pPr marL="457200" lvl="0" indent="-349250" algn="l" rtl="0">
              <a:lnSpc>
                <a:spcPct val="115000"/>
              </a:lnSpc>
              <a:spcBef>
                <a:spcPts val="0"/>
              </a:spcBef>
              <a:spcAft>
                <a:spcPts val="0"/>
              </a:spcAft>
              <a:buClr>
                <a:schemeClr val="dk1"/>
              </a:buClr>
              <a:buSzPts val="1900"/>
              <a:buFont typeface="Arial" panose="020B0604020202020204" pitchFamily="34" charset="0"/>
              <a:buChar char="•"/>
            </a:pPr>
            <a:r>
              <a:rPr lang="en" sz="1900" dirty="0">
                <a:solidFill>
                  <a:schemeClr val="dk1"/>
                </a:solidFill>
                <a:latin typeface="Cambria"/>
                <a:ea typeface="Cambria"/>
                <a:cs typeface="Cambria"/>
                <a:sym typeface="Cambria"/>
              </a:rPr>
              <a:t>619.lbm - fluid dynamics</a:t>
            </a:r>
            <a:endParaRPr sz="1900" dirty="0">
              <a:solidFill>
                <a:schemeClr val="dk1"/>
              </a:solidFill>
              <a:latin typeface="Cambria"/>
              <a:ea typeface="Cambria"/>
              <a:cs typeface="Cambria"/>
              <a:sym typeface="Cambria"/>
            </a:endParaRPr>
          </a:p>
          <a:p>
            <a:pPr marL="342900" lvl="0" indent="-342900" algn="l" rtl="0">
              <a:lnSpc>
                <a:spcPct val="115000"/>
              </a:lnSpc>
              <a:spcBef>
                <a:spcPts val="0"/>
              </a:spcBef>
              <a:spcAft>
                <a:spcPts val="0"/>
              </a:spcAft>
              <a:buFont typeface="Arial" panose="020B0604020202020204" pitchFamily="34" charset="0"/>
              <a:buChar char="•"/>
            </a:pPr>
            <a:endParaRPr sz="1900" dirty="0">
              <a:solidFill>
                <a:schemeClr val="dk1"/>
              </a:solidFill>
              <a:latin typeface="Cambria"/>
              <a:ea typeface="Cambria"/>
              <a:cs typeface="Cambria"/>
              <a:sym typeface="Cambria"/>
            </a:endParaRPr>
          </a:p>
          <a:p>
            <a:pPr lvl="0" algn="l" rtl="0">
              <a:lnSpc>
                <a:spcPct val="115000"/>
              </a:lnSpc>
              <a:spcBef>
                <a:spcPts val="0"/>
              </a:spcBef>
              <a:spcAft>
                <a:spcPts val="0"/>
              </a:spcAft>
            </a:pPr>
            <a:r>
              <a:rPr lang="en" sz="1700" dirty="0">
                <a:solidFill>
                  <a:schemeClr val="dk1"/>
                </a:solidFill>
                <a:latin typeface="Cambria"/>
                <a:ea typeface="Cambria"/>
                <a:cs typeface="Cambria"/>
                <a:sym typeface="Cambria"/>
              </a:rPr>
              <a:t>just for my reference</a:t>
            </a:r>
            <a:endParaRPr sz="1700" dirty="0">
              <a:solidFill>
                <a:schemeClr val="dk1"/>
              </a:solidFill>
              <a:latin typeface="Cambria"/>
              <a:ea typeface="Cambria"/>
              <a:cs typeface="Cambria"/>
              <a:sym typeface="Cambria"/>
            </a:endParaRPr>
          </a:p>
          <a:p>
            <a:pPr marL="800100" lvl="0" indent="-342900" algn="l" rtl="0">
              <a:lnSpc>
                <a:spcPct val="115000"/>
              </a:lnSpc>
              <a:spcBef>
                <a:spcPts val="0"/>
              </a:spcBef>
              <a:spcAft>
                <a:spcPts val="0"/>
              </a:spcAft>
              <a:buFont typeface="Arial" panose="020B0604020202020204" pitchFamily="34" charset="0"/>
              <a:buChar char="•"/>
            </a:pPr>
            <a:endParaRPr sz="1900" dirty="0">
              <a:solidFill>
                <a:schemeClr val="dk1"/>
              </a:solidFill>
              <a:latin typeface="Cambria"/>
              <a:ea typeface="Cambria"/>
              <a:cs typeface="Cambria"/>
              <a:sym typeface="Cambria"/>
            </a:endParaRPr>
          </a:p>
        </p:txBody>
      </p:sp>
      <p:pic>
        <p:nvPicPr>
          <p:cNvPr id="151" name="Google Shape;151;p21"/>
          <p:cNvPicPr preferRelativeResize="0"/>
          <p:nvPr/>
        </p:nvPicPr>
        <p:blipFill>
          <a:blip r:embed="rId3">
            <a:alphaModFix/>
          </a:blip>
          <a:stretch>
            <a:fillRect/>
          </a:stretch>
        </p:blipFill>
        <p:spPr>
          <a:xfrm>
            <a:off x="6715550" y="3483900"/>
            <a:ext cx="1501450" cy="1501450"/>
          </a:xfrm>
          <a:prstGeom prst="rect">
            <a:avLst/>
          </a:prstGeom>
          <a:noFill/>
          <a:ln>
            <a:noFill/>
          </a:ln>
        </p:spPr>
      </p:pic>
      <p:sp>
        <p:nvSpPr>
          <p:cNvPr id="152" name="Google Shape;152;p21"/>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a:solidFill>
                  <a:schemeClr val="dk1"/>
                </a:solidFill>
              </a:rPr>
              <a:t>Some Benchmarks (SPEC CPU 2017)</a:t>
            </a:r>
            <a:endParaRPr>
              <a:solidFill>
                <a:schemeClr val="dk1"/>
              </a:solidFill>
            </a:endParaRPr>
          </a:p>
        </p:txBody>
      </p:sp>
      <p:sp>
        <p:nvSpPr>
          <p:cNvPr id="153" name="Google Shape;153;p21"/>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62</a:t>
            </a:fld>
            <a:endParaRPr/>
          </a:p>
        </p:txBody>
      </p:sp>
      <p:sp>
        <p:nvSpPr>
          <p:cNvPr id="154" name="Google Shape;154;p21"/>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0">
                                            <p:txEl>
                                              <p:pRg st="0" end="0"/>
                                            </p:txEl>
                                          </p:spTgt>
                                        </p:tgtEl>
                                        <p:attrNameLst>
                                          <p:attrName>style.visibility</p:attrName>
                                        </p:attrNameLst>
                                      </p:cBhvr>
                                      <p:to>
                                        <p:strVal val="visible"/>
                                      </p:to>
                                    </p:set>
                                    <p:animEffect transition="in" filter="fade">
                                      <p:cBhvr>
                                        <p:cTn id="7" dur="1000"/>
                                        <p:tgtEl>
                                          <p:spTgt spid="15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0">
                                            <p:txEl>
                                              <p:pRg st="1" end="1"/>
                                            </p:txEl>
                                          </p:spTgt>
                                        </p:tgtEl>
                                        <p:attrNameLst>
                                          <p:attrName>style.visibility</p:attrName>
                                        </p:attrNameLst>
                                      </p:cBhvr>
                                      <p:to>
                                        <p:strVal val="visible"/>
                                      </p:to>
                                    </p:set>
                                    <p:animEffect transition="in" filter="fade">
                                      <p:cBhvr>
                                        <p:cTn id="12" dur="1000"/>
                                        <p:tgtEl>
                                          <p:spTgt spid="15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0">
                                            <p:txEl>
                                              <p:pRg st="2" end="2"/>
                                            </p:txEl>
                                          </p:spTgt>
                                        </p:tgtEl>
                                        <p:attrNameLst>
                                          <p:attrName>style.visibility</p:attrName>
                                        </p:attrNameLst>
                                      </p:cBhvr>
                                      <p:to>
                                        <p:strVal val="visible"/>
                                      </p:to>
                                    </p:set>
                                    <p:animEffect transition="in" filter="fade">
                                      <p:cBhvr>
                                        <p:cTn id="17" dur="1000"/>
                                        <p:tgtEl>
                                          <p:spTgt spid="15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0">
                                            <p:txEl>
                                              <p:pRg st="3" end="3"/>
                                            </p:txEl>
                                          </p:spTgt>
                                        </p:tgtEl>
                                        <p:attrNameLst>
                                          <p:attrName>style.visibility</p:attrName>
                                        </p:attrNameLst>
                                      </p:cBhvr>
                                      <p:to>
                                        <p:strVal val="visible"/>
                                      </p:to>
                                    </p:set>
                                    <p:animEffect transition="in" filter="fade">
                                      <p:cBhvr>
                                        <p:cTn id="22" dur="1000"/>
                                        <p:tgtEl>
                                          <p:spTgt spid="15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0">
                                            <p:txEl>
                                              <p:pRg st="4" end="4"/>
                                            </p:txEl>
                                          </p:spTgt>
                                        </p:tgtEl>
                                        <p:attrNameLst>
                                          <p:attrName>style.visibility</p:attrName>
                                        </p:attrNameLst>
                                      </p:cBhvr>
                                      <p:to>
                                        <p:strVal val="visible"/>
                                      </p:to>
                                    </p:set>
                                    <p:animEffect transition="in" filter="fade">
                                      <p:cBhvr>
                                        <p:cTn id="27" dur="1000"/>
                                        <p:tgtEl>
                                          <p:spTgt spid="15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0">
                                            <p:txEl>
                                              <p:pRg st="5" end="5"/>
                                            </p:txEl>
                                          </p:spTgt>
                                        </p:tgtEl>
                                        <p:attrNameLst>
                                          <p:attrName>style.visibility</p:attrName>
                                        </p:attrNameLst>
                                      </p:cBhvr>
                                      <p:to>
                                        <p:strVal val="visible"/>
                                      </p:to>
                                    </p:set>
                                    <p:animEffect transition="in" filter="fade">
                                      <p:cBhvr>
                                        <p:cTn id="32" dur="1000"/>
                                        <p:tgtEl>
                                          <p:spTgt spid="15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0">
                                            <p:txEl>
                                              <p:pRg st="6" end="6"/>
                                            </p:txEl>
                                          </p:spTgt>
                                        </p:tgtEl>
                                        <p:attrNameLst>
                                          <p:attrName>style.visibility</p:attrName>
                                        </p:attrNameLst>
                                      </p:cBhvr>
                                      <p:to>
                                        <p:strVal val="visible"/>
                                      </p:to>
                                    </p:set>
                                    <p:animEffect transition="in" filter="fade">
                                      <p:cBhvr>
                                        <p:cTn id="37" dur="1000"/>
                                        <p:tgtEl>
                                          <p:spTgt spid="15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0">
                                            <p:txEl>
                                              <p:pRg st="7" end="7"/>
                                            </p:txEl>
                                          </p:spTgt>
                                        </p:tgtEl>
                                        <p:attrNameLst>
                                          <p:attrName>style.visibility</p:attrName>
                                        </p:attrNameLst>
                                      </p:cBhvr>
                                      <p:to>
                                        <p:strVal val="visible"/>
                                      </p:to>
                                    </p:set>
                                    <p:animEffect transition="in" filter="fade">
                                      <p:cBhvr>
                                        <p:cTn id="42" dur="1000"/>
                                        <p:tgtEl>
                                          <p:spTgt spid="15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50">
                                            <p:txEl>
                                              <p:pRg st="8" end="8"/>
                                            </p:txEl>
                                          </p:spTgt>
                                        </p:tgtEl>
                                        <p:attrNameLst>
                                          <p:attrName>style.visibility</p:attrName>
                                        </p:attrNameLst>
                                      </p:cBhvr>
                                      <p:to>
                                        <p:strVal val="visible"/>
                                      </p:to>
                                    </p:set>
                                    <p:animEffect transition="in" filter="fade">
                                      <p:cBhvr>
                                        <p:cTn id="47" dur="1000"/>
                                        <p:tgtEl>
                                          <p:spTgt spid="150">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0">
                                            <p:txEl>
                                              <p:pRg st="9" end="9"/>
                                            </p:txEl>
                                          </p:spTgt>
                                        </p:tgtEl>
                                        <p:attrNameLst>
                                          <p:attrName>style.visibility</p:attrName>
                                        </p:attrNameLst>
                                      </p:cBhvr>
                                      <p:to>
                                        <p:strVal val="visible"/>
                                      </p:to>
                                    </p:set>
                                    <p:animEffect transition="in" filter="fade">
                                      <p:cBhvr>
                                        <p:cTn id="52" dur="1000"/>
                                        <p:tgtEl>
                                          <p:spTgt spid="15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2"/>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a:solidFill>
                  <a:schemeClr val="dk1"/>
                </a:solidFill>
              </a:rPr>
              <a:t>Late prefetches(IPCP, L1D)</a:t>
            </a:r>
            <a:endParaRPr>
              <a:solidFill>
                <a:schemeClr val="dk1"/>
              </a:solidFill>
            </a:endParaRPr>
          </a:p>
          <a:p>
            <a:pPr marL="0" lvl="0" indent="0" algn="l" rtl="0">
              <a:spcBef>
                <a:spcPts val="0"/>
              </a:spcBef>
              <a:spcAft>
                <a:spcPts val="0"/>
              </a:spcAft>
              <a:buClr>
                <a:schemeClr val="dk1"/>
              </a:buClr>
              <a:buSzPts val="3600"/>
              <a:buFont typeface="Arial"/>
              <a:buNone/>
            </a:pPr>
            <a:endParaRPr>
              <a:solidFill>
                <a:schemeClr val="dk1"/>
              </a:solidFill>
            </a:endParaRPr>
          </a:p>
        </p:txBody>
      </p:sp>
      <p:sp>
        <p:nvSpPr>
          <p:cNvPr id="160" name="Google Shape;160;p22"/>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63</a:t>
            </a:fld>
            <a:endParaRPr/>
          </a:p>
        </p:txBody>
      </p:sp>
      <p:sp>
        <p:nvSpPr>
          <p:cNvPr id="161" name="Google Shape;161;p22"/>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pic>
        <p:nvPicPr>
          <p:cNvPr id="162" name="Google Shape;162;p22"/>
          <p:cNvPicPr preferRelativeResize="0"/>
          <p:nvPr/>
        </p:nvPicPr>
        <p:blipFill rotWithShape="1">
          <a:blip r:embed="rId3">
            <a:alphaModFix/>
          </a:blip>
          <a:srcRect t="3060" b="-3060"/>
          <a:stretch/>
        </p:blipFill>
        <p:spPr>
          <a:xfrm>
            <a:off x="1126013" y="1279522"/>
            <a:ext cx="6891980" cy="3828878"/>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3"/>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a:solidFill>
                  <a:schemeClr val="dk1"/>
                </a:solidFill>
              </a:rPr>
              <a:t>Late prefetches(IPCP, L1D)</a:t>
            </a:r>
            <a:endParaRPr>
              <a:solidFill>
                <a:schemeClr val="dk1"/>
              </a:solidFill>
            </a:endParaRPr>
          </a:p>
        </p:txBody>
      </p:sp>
      <p:sp>
        <p:nvSpPr>
          <p:cNvPr id="168" name="Google Shape;168;p23"/>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64</a:t>
            </a:fld>
            <a:endParaRPr/>
          </a:p>
        </p:txBody>
      </p:sp>
      <p:sp>
        <p:nvSpPr>
          <p:cNvPr id="169" name="Google Shape;169;p23"/>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pic>
        <p:nvPicPr>
          <p:cNvPr id="170" name="Google Shape;170;p23"/>
          <p:cNvPicPr preferRelativeResize="0"/>
          <p:nvPr/>
        </p:nvPicPr>
        <p:blipFill>
          <a:blip r:embed="rId3">
            <a:alphaModFix/>
          </a:blip>
          <a:stretch>
            <a:fillRect/>
          </a:stretch>
        </p:blipFill>
        <p:spPr>
          <a:xfrm>
            <a:off x="1126013" y="1202897"/>
            <a:ext cx="6891980" cy="3828878"/>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4"/>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a:solidFill>
                  <a:schemeClr val="dk1"/>
                </a:solidFill>
              </a:rPr>
              <a:t>Late prefetches by class(IPCP, L1D)</a:t>
            </a:r>
            <a:endParaRPr>
              <a:solidFill>
                <a:schemeClr val="dk1"/>
              </a:solidFill>
            </a:endParaRPr>
          </a:p>
        </p:txBody>
      </p:sp>
      <p:sp>
        <p:nvSpPr>
          <p:cNvPr id="176" name="Google Shape;176;p24"/>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65</a:t>
            </a:fld>
            <a:endParaRPr/>
          </a:p>
        </p:txBody>
      </p:sp>
      <p:sp>
        <p:nvSpPr>
          <p:cNvPr id="177" name="Google Shape;177;p24"/>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pic>
        <p:nvPicPr>
          <p:cNvPr id="178" name="Google Shape;178;p24"/>
          <p:cNvPicPr preferRelativeResize="0"/>
          <p:nvPr/>
        </p:nvPicPr>
        <p:blipFill>
          <a:blip r:embed="rId3">
            <a:alphaModFix/>
          </a:blip>
          <a:stretch>
            <a:fillRect/>
          </a:stretch>
        </p:blipFill>
        <p:spPr>
          <a:xfrm>
            <a:off x="1126013" y="1209122"/>
            <a:ext cx="6891980" cy="3828878"/>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5"/>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a:solidFill>
                  <a:schemeClr val="dk1"/>
                </a:solidFill>
              </a:rPr>
              <a:t>Late prefetches by class(IPCP, L1D)</a:t>
            </a:r>
            <a:endParaRPr>
              <a:solidFill>
                <a:schemeClr val="dk1"/>
              </a:solidFill>
            </a:endParaRPr>
          </a:p>
        </p:txBody>
      </p:sp>
      <p:sp>
        <p:nvSpPr>
          <p:cNvPr id="184" name="Google Shape;184;p25"/>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66</a:t>
            </a:fld>
            <a:endParaRPr/>
          </a:p>
        </p:txBody>
      </p:sp>
      <p:sp>
        <p:nvSpPr>
          <p:cNvPr id="185" name="Google Shape;185;p25"/>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pic>
        <p:nvPicPr>
          <p:cNvPr id="186" name="Google Shape;186;p25"/>
          <p:cNvPicPr preferRelativeResize="0"/>
          <p:nvPr/>
        </p:nvPicPr>
        <p:blipFill>
          <a:blip r:embed="rId3">
            <a:alphaModFix/>
          </a:blip>
          <a:stretch>
            <a:fillRect/>
          </a:stretch>
        </p:blipFill>
        <p:spPr>
          <a:xfrm>
            <a:off x="1126013" y="1171972"/>
            <a:ext cx="6891980" cy="3828878"/>
          </a:xfrm>
          <a:prstGeom prst="rect">
            <a:avLst/>
          </a:prstGeom>
          <a:noFill/>
          <a:ln>
            <a:noFill/>
          </a:ln>
        </p:spPr>
      </p:pic>
      <p:sp>
        <p:nvSpPr>
          <p:cNvPr id="187" name="Google Shape;187;p25"/>
          <p:cNvSpPr txBox="1"/>
          <p:nvPr/>
        </p:nvSpPr>
        <p:spPr>
          <a:xfrm>
            <a:off x="6966000" y="3667725"/>
            <a:ext cx="1866300" cy="8619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100">
                <a:solidFill>
                  <a:srgbClr val="CC0000"/>
                </a:solidFill>
                <a:latin typeface="Cambria"/>
                <a:ea typeface="Cambria"/>
                <a:cs typeface="Cambria"/>
                <a:sym typeface="Cambria"/>
              </a:rPr>
              <a:t>* I forgot to the show the late prefetches associated with the NL class, that’s why the white spaces.</a:t>
            </a:r>
            <a:endParaRPr sz="1100">
              <a:solidFill>
                <a:srgbClr val="CC0000"/>
              </a:solidFill>
              <a:latin typeface="Cambria"/>
              <a:ea typeface="Cambria"/>
              <a:cs typeface="Cambria"/>
              <a:sym typeface="Cambria"/>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6"/>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a:solidFill>
                  <a:schemeClr val="dk1"/>
                </a:solidFill>
              </a:rPr>
              <a:t>Late prefetches by stream class(IPCP, L1D)</a:t>
            </a:r>
            <a:endParaRPr>
              <a:solidFill>
                <a:schemeClr val="dk1"/>
              </a:solidFill>
            </a:endParaRPr>
          </a:p>
          <a:p>
            <a:pPr marL="0" lvl="0" indent="0" algn="l" rtl="0">
              <a:spcBef>
                <a:spcPts val="0"/>
              </a:spcBef>
              <a:spcAft>
                <a:spcPts val="0"/>
              </a:spcAft>
              <a:buClr>
                <a:schemeClr val="dk1"/>
              </a:buClr>
              <a:buSzPts val="3600"/>
              <a:buFont typeface="Arial"/>
              <a:buNone/>
            </a:pPr>
            <a:endParaRPr>
              <a:solidFill>
                <a:schemeClr val="dk1"/>
              </a:solidFill>
            </a:endParaRPr>
          </a:p>
        </p:txBody>
      </p:sp>
      <p:sp>
        <p:nvSpPr>
          <p:cNvPr id="193" name="Google Shape;193;p26"/>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67</a:t>
            </a:fld>
            <a:endParaRPr/>
          </a:p>
        </p:txBody>
      </p:sp>
      <p:sp>
        <p:nvSpPr>
          <p:cNvPr id="194" name="Google Shape;194;p26"/>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pic>
        <p:nvPicPr>
          <p:cNvPr id="195" name="Google Shape;195;p26"/>
          <p:cNvPicPr preferRelativeResize="0"/>
          <p:nvPr/>
        </p:nvPicPr>
        <p:blipFill>
          <a:blip r:embed="rId3">
            <a:alphaModFix/>
          </a:blip>
          <a:stretch>
            <a:fillRect/>
          </a:stretch>
        </p:blipFill>
        <p:spPr>
          <a:xfrm>
            <a:off x="1126013" y="1191497"/>
            <a:ext cx="6891980" cy="3828878"/>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7"/>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a:solidFill>
                  <a:schemeClr val="dk1"/>
                </a:solidFill>
              </a:rPr>
              <a:t>Late prefetches by stream class(IPCP, L1D)</a:t>
            </a:r>
            <a:endParaRPr>
              <a:solidFill>
                <a:schemeClr val="dk1"/>
              </a:solidFill>
            </a:endParaRPr>
          </a:p>
          <a:p>
            <a:pPr marL="0" lvl="0" indent="0" algn="l" rtl="0">
              <a:spcBef>
                <a:spcPts val="0"/>
              </a:spcBef>
              <a:spcAft>
                <a:spcPts val="0"/>
              </a:spcAft>
              <a:buClr>
                <a:schemeClr val="dk1"/>
              </a:buClr>
              <a:buSzPts val="3600"/>
              <a:buFont typeface="Arial"/>
              <a:buNone/>
            </a:pPr>
            <a:endParaRPr>
              <a:solidFill>
                <a:schemeClr val="dk1"/>
              </a:solidFill>
            </a:endParaRPr>
          </a:p>
          <a:p>
            <a:pPr marL="0" lvl="0" indent="0" algn="l" rtl="0">
              <a:spcBef>
                <a:spcPts val="0"/>
              </a:spcBef>
              <a:spcAft>
                <a:spcPts val="0"/>
              </a:spcAft>
              <a:buClr>
                <a:schemeClr val="dk1"/>
              </a:buClr>
              <a:buSzPts val="3600"/>
              <a:buFont typeface="Arial"/>
              <a:buNone/>
            </a:pPr>
            <a:endParaRPr>
              <a:solidFill>
                <a:schemeClr val="dk1"/>
              </a:solidFill>
            </a:endParaRPr>
          </a:p>
        </p:txBody>
      </p:sp>
      <p:sp>
        <p:nvSpPr>
          <p:cNvPr id="201" name="Google Shape;201;p27"/>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68</a:t>
            </a:fld>
            <a:endParaRPr/>
          </a:p>
        </p:txBody>
      </p:sp>
      <p:sp>
        <p:nvSpPr>
          <p:cNvPr id="202" name="Google Shape;202;p27"/>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pic>
        <p:nvPicPr>
          <p:cNvPr id="203" name="Google Shape;203;p27"/>
          <p:cNvPicPr preferRelativeResize="0"/>
          <p:nvPr/>
        </p:nvPicPr>
        <p:blipFill>
          <a:blip r:embed="rId3">
            <a:alphaModFix/>
          </a:blip>
          <a:stretch>
            <a:fillRect/>
          </a:stretch>
        </p:blipFill>
        <p:spPr>
          <a:xfrm>
            <a:off x="1126013" y="1162222"/>
            <a:ext cx="6891980" cy="3828878"/>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8"/>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a:solidFill>
                  <a:schemeClr val="dk1"/>
                </a:solidFill>
              </a:rPr>
              <a:t>Late prefetches by CS class(IPCP, L1D)</a:t>
            </a:r>
            <a:endParaRPr>
              <a:solidFill>
                <a:schemeClr val="dk1"/>
              </a:solidFill>
            </a:endParaRPr>
          </a:p>
          <a:p>
            <a:pPr marL="0" lvl="0" indent="0" algn="l" rtl="0">
              <a:spcBef>
                <a:spcPts val="0"/>
              </a:spcBef>
              <a:spcAft>
                <a:spcPts val="0"/>
              </a:spcAft>
              <a:buClr>
                <a:schemeClr val="dk1"/>
              </a:buClr>
              <a:buSzPts val="3600"/>
              <a:buFont typeface="Arial"/>
              <a:buNone/>
            </a:pPr>
            <a:endParaRPr>
              <a:solidFill>
                <a:schemeClr val="dk1"/>
              </a:solidFill>
            </a:endParaRPr>
          </a:p>
          <a:p>
            <a:pPr marL="0" lvl="0" indent="0" algn="l" rtl="0">
              <a:spcBef>
                <a:spcPts val="0"/>
              </a:spcBef>
              <a:spcAft>
                <a:spcPts val="0"/>
              </a:spcAft>
              <a:buClr>
                <a:schemeClr val="dk1"/>
              </a:buClr>
              <a:buSzPts val="3600"/>
              <a:buFont typeface="Arial"/>
              <a:buNone/>
            </a:pPr>
            <a:endParaRPr>
              <a:solidFill>
                <a:schemeClr val="dk1"/>
              </a:solidFill>
            </a:endParaRPr>
          </a:p>
        </p:txBody>
      </p:sp>
      <p:sp>
        <p:nvSpPr>
          <p:cNvPr id="209" name="Google Shape;209;p28"/>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69</a:t>
            </a:fld>
            <a:endParaRPr/>
          </a:p>
        </p:txBody>
      </p:sp>
      <p:sp>
        <p:nvSpPr>
          <p:cNvPr id="210" name="Google Shape;210;p28"/>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pic>
        <p:nvPicPr>
          <p:cNvPr id="211" name="Google Shape;211;p28"/>
          <p:cNvPicPr preferRelativeResize="0"/>
          <p:nvPr/>
        </p:nvPicPr>
        <p:blipFill rotWithShape="1">
          <a:blip r:embed="rId3">
            <a:alphaModFix/>
          </a:blip>
          <a:srcRect t="2800" b="-2799"/>
          <a:stretch/>
        </p:blipFill>
        <p:spPr>
          <a:xfrm>
            <a:off x="1126000" y="1279522"/>
            <a:ext cx="6891980" cy="382887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311699" y="19058"/>
            <a:ext cx="7773522" cy="100763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sz="3200" dirty="0">
                <a:solidFill>
                  <a:schemeClr val="dk1"/>
                </a:solidFill>
              </a:rPr>
              <a:t>Performance degradation for low DRAM bandwidth [SPECCPU 2017]</a:t>
            </a:r>
            <a:endParaRPr sz="3200" dirty="0">
              <a:solidFill>
                <a:schemeClr val="dk1"/>
              </a:solidFill>
            </a:endParaRPr>
          </a:p>
        </p:txBody>
      </p:sp>
      <p:sp>
        <p:nvSpPr>
          <p:cNvPr id="47" name="Google Shape;47;p8"/>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7</a:t>
            </a:fld>
            <a:endParaRPr/>
          </a:p>
        </p:txBody>
      </p:sp>
      <p:sp>
        <p:nvSpPr>
          <p:cNvPr id="49" name="Google Shape;49;p8"/>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pic>
        <p:nvPicPr>
          <p:cNvPr id="3" name="Picture 2">
            <a:extLst>
              <a:ext uri="{FF2B5EF4-FFF2-40B4-BE49-F238E27FC236}">
                <a16:creationId xmlns:a16="http://schemas.microsoft.com/office/drawing/2014/main" id="{8B1C6C76-321E-4C60-8C3A-61F31301ACCD}"/>
              </a:ext>
            </a:extLst>
          </p:cNvPr>
          <p:cNvPicPr>
            <a:picLocks noChangeAspect="1"/>
          </p:cNvPicPr>
          <p:nvPr/>
        </p:nvPicPr>
        <p:blipFill>
          <a:blip r:embed="rId3"/>
          <a:stretch>
            <a:fillRect/>
          </a:stretch>
        </p:blipFill>
        <p:spPr>
          <a:xfrm>
            <a:off x="617220" y="1153620"/>
            <a:ext cx="7909560" cy="3954780"/>
          </a:xfrm>
          <a:prstGeom prst="rect">
            <a:avLst/>
          </a:prstGeom>
        </p:spPr>
      </p:pic>
      <p:sp>
        <p:nvSpPr>
          <p:cNvPr id="8" name="TextBox 7">
            <a:extLst>
              <a:ext uri="{FF2B5EF4-FFF2-40B4-BE49-F238E27FC236}">
                <a16:creationId xmlns:a16="http://schemas.microsoft.com/office/drawing/2014/main" id="{1C0441C2-983A-43A8-9252-B335D1B68145}"/>
              </a:ext>
            </a:extLst>
          </p:cNvPr>
          <p:cNvSpPr txBox="1"/>
          <p:nvPr/>
        </p:nvSpPr>
        <p:spPr>
          <a:xfrm>
            <a:off x="1277327" y="1377661"/>
            <a:ext cx="1722673" cy="27699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200" b="1" dirty="0"/>
              <a:t>Baseline: 6400 MT/s</a:t>
            </a:r>
          </a:p>
        </p:txBody>
      </p:sp>
    </p:spTree>
    <p:extLst>
      <p:ext uri="{BB962C8B-B14F-4D97-AF65-F5344CB8AC3E}">
        <p14:creationId xmlns:p14="http://schemas.microsoft.com/office/powerpoint/2010/main" val="38342919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9"/>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a:solidFill>
                  <a:schemeClr val="dk1"/>
                </a:solidFill>
              </a:rPr>
              <a:t>Late prefetches by CS class(IPCP, L1D)</a:t>
            </a:r>
            <a:endParaRPr>
              <a:solidFill>
                <a:schemeClr val="dk1"/>
              </a:solidFill>
            </a:endParaRPr>
          </a:p>
          <a:p>
            <a:pPr marL="0" lvl="0" indent="0" algn="l" rtl="0">
              <a:spcBef>
                <a:spcPts val="0"/>
              </a:spcBef>
              <a:spcAft>
                <a:spcPts val="0"/>
              </a:spcAft>
              <a:buClr>
                <a:schemeClr val="dk1"/>
              </a:buClr>
              <a:buSzPts val="3600"/>
              <a:buFont typeface="Arial"/>
              <a:buNone/>
            </a:pPr>
            <a:endParaRPr>
              <a:solidFill>
                <a:schemeClr val="dk1"/>
              </a:solidFill>
            </a:endParaRPr>
          </a:p>
          <a:p>
            <a:pPr marL="0" lvl="0" indent="0" algn="l" rtl="0">
              <a:spcBef>
                <a:spcPts val="0"/>
              </a:spcBef>
              <a:spcAft>
                <a:spcPts val="0"/>
              </a:spcAft>
              <a:buClr>
                <a:schemeClr val="dk1"/>
              </a:buClr>
              <a:buSzPts val="3600"/>
              <a:buFont typeface="Arial"/>
              <a:buNone/>
            </a:pPr>
            <a:endParaRPr>
              <a:solidFill>
                <a:schemeClr val="dk1"/>
              </a:solidFill>
            </a:endParaRPr>
          </a:p>
        </p:txBody>
      </p:sp>
      <p:sp>
        <p:nvSpPr>
          <p:cNvPr id="217" name="Google Shape;217;p29"/>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70</a:t>
            </a:fld>
            <a:endParaRPr/>
          </a:p>
        </p:txBody>
      </p:sp>
      <p:sp>
        <p:nvSpPr>
          <p:cNvPr id="218" name="Google Shape;218;p29"/>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pic>
        <p:nvPicPr>
          <p:cNvPr id="219" name="Google Shape;219;p29"/>
          <p:cNvPicPr preferRelativeResize="0"/>
          <p:nvPr/>
        </p:nvPicPr>
        <p:blipFill>
          <a:blip r:embed="rId3">
            <a:alphaModFix/>
          </a:blip>
          <a:stretch>
            <a:fillRect/>
          </a:stretch>
        </p:blipFill>
        <p:spPr>
          <a:xfrm>
            <a:off x="1126013" y="1162222"/>
            <a:ext cx="6891980" cy="3828878"/>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0"/>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a:solidFill>
                  <a:schemeClr val="dk1"/>
                </a:solidFill>
              </a:rPr>
              <a:t>Late prefetches by CPLX class(IPCP, L1D)</a:t>
            </a:r>
            <a:endParaRPr>
              <a:solidFill>
                <a:schemeClr val="dk1"/>
              </a:solidFill>
            </a:endParaRPr>
          </a:p>
          <a:p>
            <a:pPr marL="0" lvl="0" indent="0" algn="l" rtl="0">
              <a:spcBef>
                <a:spcPts val="0"/>
              </a:spcBef>
              <a:spcAft>
                <a:spcPts val="0"/>
              </a:spcAft>
              <a:buClr>
                <a:schemeClr val="dk1"/>
              </a:buClr>
              <a:buSzPts val="3600"/>
              <a:buFont typeface="Arial"/>
              <a:buNone/>
            </a:pPr>
            <a:endParaRPr>
              <a:solidFill>
                <a:schemeClr val="dk1"/>
              </a:solidFill>
            </a:endParaRPr>
          </a:p>
          <a:p>
            <a:pPr marL="0" lvl="0" indent="0" algn="l" rtl="0">
              <a:spcBef>
                <a:spcPts val="0"/>
              </a:spcBef>
              <a:spcAft>
                <a:spcPts val="0"/>
              </a:spcAft>
              <a:buClr>
                <a:schemeClr val="dk1"/>
              </a:buClr>
              <a:buSzPts val="3600"/>
              <a:buFont typeface="Arial"/>
              <a:buNone/>
            </a:pPr>
            <a:endParaRPr>
              <a:solidFill>
                <a:schemeClr val="dk1"/>
              </a:solidFill>
            </a:endParaRPr>
          </a:p>
        </p:txBody>
      </p:sp>
      <p:sp>
        <p:nvSpPr>
          <p:cNvPr id="225" name="Google Shape;225;p30"/>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71</a:t>
            </a:fld>
            <a:endParaRPr/>
          </a:p>
        </p:txBody>
      </p:sp>
      <p:sp>
        <p:nvSpPr>
          <p:cNvPr id="226" name="Google Shape;226;p30"/>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pic>
        <p:nvPicPr>
          <p:cNvPr id="227" name="Google Shape;227;p30"/>
          <p:cNvPicPr preferRelativeResize="0"/>
          <p:nvPr/>
        </p:nvPicPr>
        <p:blipFill>
          <a:blip r:embed="rId3">
            <a:alphaModFix/>
          </a:blip>
          <a:stretch>
            <a:fillRect/>
          </a:stretch>
        </p:blipFill>
        <p:spPr>
          <a:xfrm>
            <a:off x="1126013" y="1162222"/>
            <a:ext cx="6891980" cy="3828878"/>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1"/>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a:solidFill>
                  <a:schemeClr val="dk1"/>
                </a:solidFill>
              </a:rPr>
              <a:t>Late prefetches by CPLX class(IPCP, L1D)</a:t>
            </a:r>
            <a:endParaRPr>
              <a:solidFill>
                <a:schemeClr val="dk1"/>
              </a:solidFill>
            </a:endParaRPr>
          </a:p>
          <a:p>
            <a:pPr marL="0" lvl="0" indent="0" algn="l" rtl="0">
              <a:spcBef>
                <a:spcPts val="0"/>
              </a:spcBef>
              <a:spcAft>
                <a:spcPts val="0"/>
              </a:spcAft>
              <a:buClr>
                <a:schemeClr val="dk1"/>
              </a:buClr>
              <a:buSzPts val="3600"/>
              <a:buFont typeface="Arial"/>
              <a:buNone/>
            </a:pPr>
            <a:endParaRPr>
              <a:solidFill>
                <a:schemeClr val="dk1"/>
              </a:solidFill>
            </a:endParaRPr>
          </a:p>
          <a:p>
            <a:pPr marL="0" lvl="0" indent="0" algn="l" rtl="0">
              <a:spcBef>
                <a:spcPts val="0"/>
              </a:spcBef>
              <a:spcAft>
                <a:spcPts val="0"/>
              </a:spcAft>
              <a:buClr>
                <a:schemeClr val="dk1"/>
              </a:buClr>
              <a:buSzPts val="3600"/>
              <a:buFont typeface="Arial"/>
              <a:buNone/>
            </a:pPr>
            <a:endParaRPr>
              <a:solidFill>
                <a:schemeClr val="dk1"/>
              </a:solidFill>
            </a:endParaRPr>
          </a:p>
        </p:txBody>
      </p:sp>
      <p:sp>
        <p:nvSpPr>
          <p:cNvPr id="233" name="Google Shape;233;p31"/>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72</a:t>
            </a:fld>
            <a:endParaRPr/>
          </a:p>
        </p:txBody>
      </p:sp>
      <p:sp>
        <p:nvSpPr>
          <p:cNvPr id="234" name="Google Shape;234;p31"/>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pic>
        <p:nvPicPr>
          <p:cNvPr id="235" name="Google Shape;235;p31"/>
          <p:cNvPicPr preferRelativeResize="0"/>
          <p:nvPr/>
        </p:nvPicPr>
        <p:blipFill>
          <a:blip r:embed="rId3">
            <a:alphaModFix/>
          </a:blip>
          <a:stretch>
            <a:fillRect/>
          </a:stretch>
        </p:blipFill>
        <p:spPr>
          <a:xfrm>
            <a:off x="1126013" y="1240297"/>
            <a:ext cx="6891980" cy="3828878"/>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p:nvPr/>
        </p:nvSpPr>
        <p:spPr>
          <a:xfrm>
            <a:off x="466825" y="1327350"/>
            <a:ext cx="7995900" cy="35037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chemeClr val="dk1"/>
              </a:buClr>
              <a:buSzPts val="2000"/>
              <a:buFont typeface="Arial" panose="020B0604020202020204" pitchFamily="34" charset="0"/>
              <a:buChar char="•"/>
            </a:pPr>
            <a:r>
              <a:rPr lang="en" sz="2000" dirty="0">
                <a:solidFill>
                  <a:schemeClr val="dk1"/>
                </a:solidFill>
                <a:latin typeface="Cambria"/>
                <a:ea typeface="Cambria"/>
                <a:cs typeface="Cambria"/>
                <a:sym typeface="Cambria"/>
              </a:rPr>
              <a:t>Most of the late prefetches come from the stream(GS) class.(approx. 60%)</a:t>
            </a:r>
            <a:endParaRPr sz="2000" dirty="0">
              <a:solidFill>
                <a:schemeClr val="dk1"/>
              </a:solidFill>
              <a:latin typeface="Cambria"/>
              <a:ea typeface="Cambria"/>
              <a:cs typeface="Cambria"/>
              <a:sym typeface="Cambria"/>
            </a:endParaRPr>
          </a:p>
          <a:p>
            <a:pPr marL="457200" lvl="0" indent="-355600" algn="l" rtl="0">
              <a:lnSpc>
                <a:spcPct val="115000"/>
              </a:lnSpc>
              <a:spcBef>
                <a:spcPts val="0"/>
              </a:spcBef>
              <a:spcAft>
                <a:spcPts val="0"/>
              </a:spcAft>
              <a:buClr>
                <a:schemeClr val="dk1"/>
              </a:buClr>
              <a:buSzPts val="2000"/>
              <a:buFont typeface="Arial" panose="020B0604020202020204" pitchFamily="34" charset="0"/>
              <a:buChar char="•"/>
            </a:pPr>
            <a:r>
              <a:rPr lang="en" sz="2000" dirty="0">
                <a:solidFill>
                  <a:schemeClr val="dk1"/>
                </a:solidFill>
                <a:latin typeface="Cambria"/>
                <a:ea typeface="Cambria"/>
                <a:cs typeface="Cambria"/>
                <a:sym typeface="Cambria"/>
              </a:rPr>
              <a:t>But most of the prefetches by stream class are not late by more than 100 cycles, except for a few benchmarks(lbm).</a:t>
            </a:r>
            <a:endParaRPr sz="2000" dirty="0">
              <a:solidFill>
                <a:schemeClr val="dk1"/>
              </a:solidFill>
              <a:latin typeface="Cambria"/>
              <a:ea typeface="Cambria"/>
              <a:cs typeface="Cambria"/>
              <a:sym typeface="Cambria"/>
            </a:endParaRPr>
          </a:p>
          <a:p>
            <a:pPr marL="457200" lvl="0" indent="-355600" algn="l" rtl="0">
              <a:lnSpc>
                <a:spcPct val="115000"/>
              </a:lnSpc>
              <a:spcBef>
                <a:spcPts val="0"/>
              </a:spcBef>
              <a:spcAft>
                <a:spcPts val="0"/>
              </a:spcAft>
              <a:buClr>
                <a:schemeClr val="dk1"/>
              </a:buClr>
              <a:buSzPts val="2000"/>
              <a:buFont typeface="Arial" panose="020B0604020202020204" pitchFamily="34" charset="0"/>
              <a:buChar char="•"/>
            </a:pPr>
            <a:r>
              <a:rPr lang="en" sz="2000" dirty="0">
                <a:solidFill>
                  <a:schemeClr val="dk1"/>
                </a:solidFill>
                <a:latin typeface="Cambria"/>
                <a:ea typeface="Cambria"/>
                <a:cs typeface="Cambria"/>
                <a:sym typeface="Cambria"/>
              </a:rPr>
              <a:t>CS and CPLX class gets lesser percentage of late prefetches compared to stream class, but majority of the late prefetches are late by more than 100 and goes up to 2500 cycles.</a:t>
            </a:r>
            <a:endParaRPr sz="2000" dirty="0">
              <a:solidFill>
                <a:schemeClr val="dk1"/>
              </a:solidFill>
              <a:latin typeface="Cambria"/>
              <a:ea typeface="Cambria"/>
              <a:cs typeface="Cambria"/>
              <a:sym typeface="Cambria"/>
            </a:endParaRPr>
          </a:p>
        </p:txBody>
      </p:sp>
      <p:sp>
        <p:nvSpPr>
          <p:cNvPr id="241" name="Google Shape;241;p32"/>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sz="3000">
                <a:solidFill>
                  <a:schemeClr val="dk1"/>
                </a:solidFill>
              </a:rPr>
              <a:t>Inference on lateness of L1D prefetches(IPCP)</a:t>
            </a:r>
            <a:endParaRPr sz="3000">
              <a:solidFill>
                <a:schemeClr val="dk1"/>
              </a:solidFill>
            </a:endParaRPr>
          </a:p>
        </p:txBody>
      </p:sp>
      <p:sp>
        <p:nvSpPr>
          <p:cNvPr id="242" name="Google Shape;242;p32"/>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73</a:t>
            </a:fld>
            <a:endParaRPr/>
          </a:p>
        </p:txBody>
      </p:sp>
      <p:sp>
        <p:nvSpPr>
          <p:cNvPr id="243" name="Google Shape;243;p32"/>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0">
                                            <p:txEl>
                                              <p:pRg st="0" end="0"/>
                                            </p:txEl>
                                          </p:spTgt>
                                        </p:tgtEl>
                                        <p:attrNameLst>
                                          <p:attrName>style.visibility</p:attrName>
                                        </p:attrNameLst>
                                      </p:cBhvr>
                                      <p:to>
                                        <p:strVal val="visible"/>
                                      </p:to>
                                    </p:set>
                                    <p:animEffect transition="in" filter="fade">
                                      <p:cBhvr>
                                        <p:cTn id="7" dur="1000"/>
                                        <p:tgtEl>
                                          <p:spTgt spid="2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0">
                                            <p:txEl>
                                              <p:pRg st="1" end="1"/>
                                            </p:txEl>
                                          </p:spTgt>
                                        </p:tgtEl>
                                        <p:attrNameLst>
                                          <p:attrName>style.visibility</p:attrName>
                                        </p:attrNameLst>
                                      </p:cBhvr>
                                      <p:to>
                                        <p:strVal val="visible"/>
                                      </p:to>
                                    </p:set>
                                    <p:animEffect transition="in" filter="fade">
                                      <p:cBhvr>
                                        <p:cTn id="12" dur="1000"/>
                                        <p:tgtEl>
                                          <p:spTgt spid="24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0">
                                            <p:txEl>
                                              <p:pRg st="2" end="2"/>
                                            </p:txEl>
                                          </p:spTgt>
                                        </p:tgtEl>
                                        <p:attrNameLst>
                                          <p:attrName>style.visibility</p:attrName>
                                        </p:attrNameLst>
                                      </p:cBhvr>
                                      <p:to>
                                        <p:strVal val="visible"/>
                                      </p:to>
                                    </p:set>
                                    <p:animEffect transition="in" filter="fade">
                                      <p:cBhvr>
                                        <p:cTn id="17" dur="1000"/>
                                        <p:tgtEl>
                                          <p:spTgt spid="24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3"/>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a:solidFill>
                  <a:schemeClr val="dk1"/>
                </a:solidFill>
              </a:rPr>
              <a:t>Late prefetches(IPCP, L2C)</a:t>
            </a:r>
            <a:endParaRPr>
              <a:solidFill>
                <a:schemeClr val="dk1"/>
              </a:solidFill>
            </a:endParaRPr>
          </a:p>
          <a:p>
            <a:pPr marL="0" lvl="0" indent="0" algn="l" rtl="0">
              <a:spcBef>
                <a:spcPts val="0"/>
              </a:spcBef>
              <a:spcAft>
                <a:spcPts val="0"/>
              </a:spcAft>
              <a:buClr>
                <a:schemeClr val="dk1"/>
              </a:buClr>
              <a:buSzPts val="3600"/>
              <a:buFont typeface="Arial"/>
              <a:buNone/>
            </a:pPr>
            <a:endParaRPr>
              <a:solidFill>
                <a:schemeClr val="dk1"/>
              </a:solidFill>
            </a:endParaRPr>
          </a:p>
        </p:txBody>
      </p:sp>
      <p:sp>
        <p:nvSpPr>
          <p:cNvPr id="249" name="Google Shape;249;p33"/>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74</a:t>
            </a:fld>
            <a:endParaRPr/>
          </a:p>
        </p:txBody>
      </p:sp>
      <p:sp>
        <p:nvSpPr>
          <p:cNvPr id="250" name="Google Shape;250;p33"/>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pic>
        <p:nvPicPr>
          <p:cNvPr id="251" name="Google Shape;251;p33"/>
          <p:cNvPicPr preferRelativeResize="0"/>
          <p:nvPr/>
        </p:nvPicPr>
        <p:blipFill>
          <a:blip r:embed="rId3">
            <a:alphaModFix/>
          </a:blip>
          <a:stretch>
            <a:fillRect/>
          </a:stretch>
        </p:blipFill>
        <p:spPr>
          <a:xfrm>
            <a:off x="1126013" y="1203322"/>
            <a:ext cx="6891980" cy="3828878"/>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4"/>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a:solidFill>
                  <a:schemeClr val="dk1"/>
                </a:solidFill>
              </a:rPr>
              <a:t>Late prefetches(IPCP, L2C)</a:t>
            </a:r>
            <a:endParaRPr>
              <a:solidFill>
                <a:schemeClr val="dk1"/>
              </a:solidFill>
            </a:endParaRPr>
          </a:p>
        </p:txBody>
      </p:sp>
      <p:sp>
        <p:nvSpPr>
          <p:cNvPr id="257" name="Google Shape;257;p34"/>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75</a:t>
            </a:fld>
            <a:endParaRPr/>
          </a:p>
        </p:txBody>
      </p:sp>
      <p:sp>
        <p:nvSpPr>
          <p:cNvPr id="258" name="Google Shape;258;p34"/>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pic>
        <p:nvPicPr>
          <p:cNvPr id="259" name="Google Shape;259;p34"/>
          <p:cNvPicPr preferRelativeResize="0"/>
          <p:nvPr/>
        </p:nvPicPr>
        <p:blipFill>
          <a:blip r:embed="rId3">
            <a:alphaModFix/>
          </a:blip>
          <a:stretch>
            <a:fillRect/>
          </a:stretch>
        </p:blipFill>
        <p:spPr>
          <a:xfrm>
            <a:off x="1126013" y="1162222"/>
            <a:ext cx="6891980" cy="3828878"/>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5"/>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a:solidFill>
                  <a:schemeClr val="dk1"/>
                </a:solidFill>
              </a:rPr>
              <a:t>Late prefetches by class(IPCP, L2C)</a:t>
            </a:r>
            <a:endParaRPr>
              <a:solidFill>
                <a:schemeClr val="dk1"/>
              </a:solidFill>
            </a:endParaRPr>
          </a:p>
        </p:txBody>
      </p:sp>
      <p:sp>
        <p:nvSpPr>
          <p:cNvPr id="265" name="Google Shape;265;p35"/>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76</a:t>
            </a:fld>
            <a:endParaRPr/>
          </a:p>
        </p:txBody>
      </p:sp>
      <p:sp>
        <p:nvSpPr>
          <p:cNvPr id="266" name="Google Shape;266;p35"/>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pic>
        <p:nvPicPr>
          <p:cNvPr id="267" name="Google Shape;267;p35"/>
          <p:cNvPicPr preferRelativeResize="0"/>
          <p:nvPr/>
        </p:nvPicPr>
        <p:blipFill>
          <a:blip r:embed="rId3">
            <a:alphaModFix/>
          </a:blip>
          <a:stretch>
            <a:fillRect/>
          </a:stretch>
        </p:blipFill>
        <p:spPr>
          <a:xfrm>
            <a:off x="1126013" y="1183922"/>
            <a:ext cx="6891980" cy="3828878"/>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6"/>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a:solidFill>
                  <a:schemeClr val="dk1"/>
                </a:solidFill>
              </a:rPr>
              <a:t>Late prefetches by class(IPCP, L2C)</a:t>
            </a:r>
            <a:endParaRPr>
              <a:solidFill>
                <a:schemeClr val="dk1"/>
              </a:solidFill>
            </a:endParaRPr>
          </a:p>
        </p:txBody>
      </p:sp>
      <p:sp>
        <p:nvSpPr>
          <p:cNvPr id="273" name="Google Shape;273;p36"/>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77</a:t>
            </a:fld>
            <a:endParaRPr/>
          </a:p>
        </p:txBody>
      </p:sp>
      <p:sp>
        <p:nvSpPr>
          <p:cNvPr id="274" name="Google Shape;274;p36"/>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pic>
        <p:nvPicPr>
          <p:cNvPr id="275" name="Google Shape;275;p36"/>
          <p:cNvPicPr preferRelativeResize="0"/>
          <p:nvPr/>
        </p:nvPicPr>
        <p:blipFill>
          <a:blip r:embed="rId3">
            <a:alphaModFix/>
          </a:blip>
          <a:stretch>
            <a:fillRect/>
          </a:stretch>
        </p:blipFill>
        <p:spPr>
          <a:xfrm>
            <a:off x="1126013" y="1205622"/>
            <a:ext cx="6891980" cy="3828878"/>
          </a:xfrm>
          <a:prstGeom prst="rect">
            <a:avLst/>
          </a:prstGeom>
          <a:noFill/>
          <a:ln>
            <a:noFill/>
          </a:ln>
        </p:spPr>
      </p:pic>
      <p:sp>
        <p:nvSpPr>
          <p:cNvPr id="276" name="Google Shape;276;p36"/>
          <p:cNvSpPr txBox="1"/>
          <p:nvPr/>
        </p:nvSpPr>
        <p:spPr>
          <a:xfrm>
            <a:off x="6814600" y="3656875"/>
            <a:ext cx="1866300" cy="8619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100">
                <a:solidFill>
                  <a:srgbClr val="CC0000"/>
                </a:solidFill>
                <a:latin typeface="Cambria"/>
                <a:ea typeface="Cambria"/>
                <a:cs typeface="Cambria"/>
                <a:sym typeface="Cambria"/>
              </a:rPr>
              <a:t>* I forgot to the show the late prefetches associated with the NL class, that’s why the white spaces.</a:t>
            </a:r>
            <a:endParaRPr sz="1100">
              <a:solidFill>
                <a:srgbClr val="CC0000"/>
              </a:solidFill>
              <a:latin typeface="Cambria"/>
              <a:ea typeface="Cambria"/>
              <a:cs typeface="Cambria"/>
              <a:sym typeface="Cambria"/>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7"/>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a:solidFill>
                  <a:schemeClr val="dk1"/>
                </a:solidFill>
              </a:rPr>
              <a:t>Late prefetches by stream class(IPCP, L2C)</a:t>
            </a:r>
            <a:endParaRPr>
              <a:solidFill>
                <a:schemeClr val="dk1"/>
              </a:solidFill>
            </a:endParaRPr>
          </a:p>
          <a:p>
            <a:pPr marL="0" lvl="0" indent="0" algn="l" rtl="0">
              <a:spcBef>
                <a:spcPts val="0"/>
              </a:spcBef>
              <a:spcAft>
                <a:spcPts val="0"/>
              </a:spcAft>
              <a:buClr>
                <a:schemeClr val="dk1"/>
              </a:buClr>
              <a:buSzPts val="3600"/>
              <a:buFont typeface="Arial"/>
              <a:buNone/>
            </a:pPr>
            <a:endParaRPr>
              <a:solidFill>
                <a:schemeClr val="dk1"/>
              </a:solidFill>
            </a:endParaRPr>
          </a:p>
        </p:txBody>
      </p:sp>
      <p:sp>
        <p:nvSpPr>
          <p:cNvPr id="282" name="Google Shape;282;p37"/>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78</a:t>
            </a:fld>
            <a:endParaRPr/>
          </a:p>
        </p:txBody>
      </p:sp>
      <p:sp>
        <p:nvSpPr>
          <p:cNvPr id="283" name="Google Shape;283;p37"/>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pic>
        <p:nvPicPr>
          <p:cNvPr id="284" name="Google Shape;284;p37"/>
          <p:cNvPicPr preferRelativeResize="0"/>
          <p:nvPr/>
        </p:nvPicPr>
        <p:blipFill>
          <a:blip r:embed="rId3">
            <a:alphaModFix/>
          </a:blip>
          <a:stretch>
            <a:fillRect/>
          </a:stretch>
        </p:blipFill>
        <p:spPr>
          <a:xfrm>
            <a:off x="1126013" y="1118822"/>
            <a:ext cx="6891980" cy="3828878"/>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8"/>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a:solidFill>
                  <a:schemeClr val="dk1"/>
                </a:solidFill>
              </a:rPr>
              <a:t>Late prefetches by stream class(IPCP, L2C)</a:t>
            </a:r>
            <a:endParaRPr>
              <a:solidFill>
                <a:schemeClr val="dk1"/>
              </a:solidFill>
            </a:endParaRPr>
          </a:p>
          <a:p>
            <a:pPr marL="0" lvl="0" indent="0" algn="l" rtl="0">
              <a:spcBef>
                <a:spcPts val="0"/>
              </a:spcBef>
              <a:spcAft>
                <a:spcPts val="0"/>
              </a:spcAft>
              <a:buClr>
                <a:schemeClr val="dk1"/>
              </a:buClr>
              <a:buSzPts val="3600"/>
              <a:buFont typeface="Arial"/>
              <a:buNone/>
            </a:pPr>
            <a:endParaRPr>
              <a:solidFill>
                <a:schemeClr val="dk1"/>
              </a:solidFill>
            </a:endParaRPr>
          </a:p>
          <a:p>
            <a:pPr marL="0" lvl="0" indent="0" algn="l" rtl="0">
              <a:spcBef>
                <a:spcPts val="0"/>
              </a:spcBef>
              <a:spcAft>
                <a:spcPts val="0"/>
              </a:spcAft>
              <a:buClr>
                <a:schemeClr val="dk1"/>
              </a:buClr>
              <a:buSzPts val="3600"/>
              <a:buFont typeface="Arial"/>
              <a:buNone/>
            </a:pPr>
            <a:endParaRPr>
              <a:solidFill>
                <a:schemeClr val="dk1"/>
              </a:solidFill>
            </a:endParaRPr>
          </a:p>
        </p:txBody>
      </p:sp>
      <p:sp>
        <p:nvSpPr>
          <p:cNvPr id="290" name="Google Shape;290;p38"/>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79</a:t>
            </a:fld>
            <a:endParaRPr/>
          </a:p>
        </p:txBody>
      </p:sp>
      <p:sp>
        <p:nvSpPr>
          <p:cNvPr id="291" name="Google Shape;291;p38"/>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pic>
        <p:nvPicPr>
          <p:cNvPr id="292" name="Google Shape;292;p38"/>
          <p:cNvPicPr preferRelativeResize="0"/>
          <p:nvPr/>
        </p:nvPicPr>
        <p:blipFill>
          <a:blip r:embed="rId3">
            <a:alphaModFix/>
          </a:blip>
          <a:stretch>
            <a:fillRect/>
          </a:stretch>
        </p:blipFill>
        <p:spPr>
          <a:xfrm>
            <a:off x="1126013" y="1183922"/>
            <a:ext cx="6891980" cy="382887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311699" y="19058"/>
            <a:ext cx="7773522" cy="100763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sz="3200" dirty="0">
                <a:solidFill>
                  <a:schemeClr val="dk1"/>
                </a:solidFill>
              </a:rPr>
              <a:t>Performance degradation for low DRAM bandwidth [SPECCPU 2017]</a:t>
            </a:r>
            <a:endParaRPr sz="3200" dirty="0">
              <a:solidFill>
                <a:schemeClr val="dk1"/>
              </a:solidFill>
            </a:endParaRPr>
          </a:p>
        </p:txBody>
      </p:sp>
      <p:sp>
        <p:nvSpPr>
          <p:cNvPr id="47" name="Google Shape;47;p8"/>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8</a:t>
            </a:fld>
            <a:endParaRPr/>
          </a:p>
        </p:txBody>
      </p:sp>
      <p:sp>
        <p:nvSpPr>
          <p:cNvPr id="49" name="Google Shape;49;p8"/>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pic>
        <p:nvPicPr>
          <p:cNvPr id="3" name="Picture 2">
            <a:extLst>
              <a:ext uri="{FF2B5EF4-FFF2-40B4-BE49-F238E27FC236}">
                <a16:creationId xmlns:a16="http://schemas.microsoft.com/office/drawing/2014/main" id="{FA010C8D-FE65-40D9-BC56-2BF15292FA25}"/>
              </a:ext>
            </a:extLst>
          </p:cNvPr>
          <p:cNvPicPr>
            <a:picLocks noChangeAspect="1"/>
          </p:cNvPicPr>
          <p:nvPr/>
        </p:nvPicPr>
        <p:blipFill>
          <a:blip r:embed="rId3"/>
          <a:stretch>
            <a:fillRect/>
          </a:stretch>
        </p:blipFill>
        <p:spPr>
          <a:xfrm>
            <a:off x="617220" y="1153620"/>
            <a:ext cx="7909560" cy="3954780"/>
          </a:xfrm>
          <a:prstGeom prst="rect">
            <a:avLst/>
          </a:prstGeom>
        </p:spPr>
      </p:pic>
      <p:sp>
        <p:nvSpPr>
          <p:cNvPr id="8" name="TextBox 7">
            <a:extLst>
              <a:ext uri="{FF2B5EF4-FFF2-40B4-BE49-F238E27FC236}">
                <a16:creationId xmlns:a16="http://schemas.microsoft.com/office/drawing/2014/main" id="{2EE9E9F4-FC95-47CE-B850-C2212BEEDEF8}"/>
              </a:ext>
            </a:extLst>
          </p:cNvPr>
          <p:cNvSpPr txBox="1"/>
          <p:nvPr/>
        </p:nvSpPr>
        <p:spPr>
          <a:xfrm>
            <a:off x="1277327" y="1377661"/>
            <a:ext cx="1722673" cy="27699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200" b="1" dirty="0"/>
              <a:t>Baseline: 6400 MT/s</a:t>
            </a:r>
          </a:p>
        </p:txBody>
      </p:sp>
    </p:spTree>
    <p:extLst>
      <p:ext uri="{BB962C8B-B14F-4D97-AF65-F5344CB8AC3E}">
        <p14:creationId xmlns:p14="http://schemas.microsoft.com/office/powerpoint/2010/main" val="20859512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9"/>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a:solidFill>
                  <a:schemeClr val="dk1"/>
                </a:solidFill>
              </a:rPr>
              <a:t>Late prefetches by CS class(IPCP, L2C)</a:t>
            </a:r>
            <a:endParaRPr>
              <a:solidFill>
                <a:schemeClr val="dk1"/>
              </a:solidFill>
            </a:endParaRPr>
          </a:p>
          <a:p>
            <a:pPr marL="0" lvl="0" indent="0" algn="l" rtl="0">
              <a:spcBef>
                <a:spcPts val="0"/>
              </a:spcBef>
              <a:spcAft>
                <a:spcPts val="0"/>
              </a:spcAft>
              <a:buClr>
                <a:schemeClr val="dk1"/>
              </a:buClr>
              <a:buSzPts val="3600"/>
              <a:buFont typeface="Arial"/>
              <a:buNone/>
            </a:pPr>
            <a:endParaRPr>
              <a:solidFill>
                <a:schemeClr val="dk1"/>
              </a:solidFill>
            </a:endParaRPr>
          </a:p>
          <a:p>
            <a:pPr marL="0" lvl="0" indent="0" algn="l" rtl="0">
              <a:spcBef>
                <a:spcPts val="0"/>
              </a:spcBef>
              <a:spcAft>
                <a:spcPts val="0"/>
              </a:spcAft>
              <a:buClr>
                <a:schemeClr val="dk1"/>
              </a:buClr>
              <a:buSzPts val="3600"/>
              <a:buFont typeface="Arial"/>
              <a:buNone/>
            </a:pPr>
            <a:endParaRPr>
              <a:solidFill>
                <a:schemeClr val="dk1"/>
              </a:solidFill>
            </a:endParaRPr>
          </a:p>
        </p:txBody>
      </p:sp>
      <p:sp>
        <p:nvSpPr>
          <p:cNvPr id="298" name="Google Shape;298;p39"/>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80</a:t>
            </a:fld>
            <a:endParaRPr/>
          </a:p>
        </p:txBody>
      </p:sp>
      <p:sp>
        <p:nvSpPr>
          <p:cNvPr id="299" name="Google Shape;299;p39"/>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pic>
        <p:nvPicPr>
          <p:cNvPr id="300" name="Google Shape;300;p39"/>
          <p:cNvPicPr preferRelativeResize="0"/>
          <p:nvPr/>
        </p:nvPicPr>
        <p:blipFill>
          <a:blip r:embed="rId3">
            <a:alphaModFix/>
          </a:blip>
          <a:stretch>
            <a:fillRect/>
          </a:stretch>
        </p:blipFill>
        <p:spPr>
          <a:xfrm>
            <a:off x="1126013" y="1205622"/>
            <a:ext cx="6891980" cy="3828878"/>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0"/>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a:solidFill>
                  <a:schemeClr val="dk1"/>
                </a:solidFill>
              </a:rPr>
              <a:t>Late prefetches by CS class(IPCP, L2C)</a:t>
            </a:r>
            <a:endParaRPr>
              <a:solidFill>
                <a:schemeClr val="dk1"/>
              </a:solidFill>
            </a:endParaRPr>
          </a:p>
          <a:p>
            <a:pPr marL="0" lvl="0" indent="0" algn="l" rtl="0">
              <a:spcBef>
                <a:spcPts val="0"/>
              </a:spcBef>
              <a:spcAft>
                <a:spcPts val="0"/>
              </a:spcAft>
              <a:buClr>
                <a:schemeClr val="dk1"/>
              </a:buClr>
              <a:buSzPts val="3600"/>
              <a:buFont typeface="Arial"/>
              <a:buNone/>
            </a:pPr>
            <a:endParaRPr>
              <a:solidFill>
                <a:schemeClr val="dk1"/>
              </a:solidFill>
            </a:endParaRPr>
          </a:p>
          <a:p>
            <a:pPr marL="0" lvl="0" indent="0" algn="l" rtl="0">
              <a:spcBef>
                <a:spcPts val="0"/>
              </a:spcBef>
              <a:spcAft>
                <a:spcPts val="0"/>
              </a:spcAft>
              <a:buClr>
                <a:schemeClr val="dk1"/>
              </a:buClr>
              <a:buSzPts val="3600"/>
              <a:buFont typeface="Arial"/>
              <a:buNone/>
            </a:pPr>
            <a:endParaRPr>
              <a:solidFill>
                <a:schemeClr val="dk1"/>
              </a:solidFill>
            </a:endParaRPr>
          </a:p>
        </p:txBody>
      </p:sp>
      <p:sp>
        <p:nvSpPr>
          <p:cNvPr id="306" name="Google Shape;306;p40"/>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81</a:t>
            </a:fld>
            <a:endParaRPr/>
          </a:p>
        </p:txBody>
      </p:sp>
      <p:sp>
        <p:nvSpPr>
          <p:cNvPr id="307" name="Google Shape;307;p40"/>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pic>
        <p:nvPicPr>
          <p:cNvPr id="308" name="Google Shape;308;p40"/>
          <p:cNvPicPr preferRelativeResize="0"/>
          <p:nvPr/>
        </p:nvPicPr>
        <p:blipFill>
          <a:blip r:embed="rId3">
            <a:alphaModFix/>
          </a:blip>
          <a:stretch>
            <a:fillRect/>
          </a:stretch>
        </p:blipFill>
        <p:spPr>
          <a:xfrm>
            <a:off x="1183275" y="1183922"/>
            <a:ext cx="6891980" cy="3828878"/>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1"/>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a:solidFill>
                  <a:schemeClr val="dk1"/>
                </a:solidFill>
              </a:rPr>
              <a:t>Late prefetches by CPLX class(IPCP, L2C)</a:t>
            </a:r>
            <a:endParaRPr>
              <a:solidFill>
                <a:schemeClr val="dk1"/>
              </a:solidFill>
            </a:endParaRPr>
          </a:p>
          <a:p>
            <a:pPr marL="0" lvl="0" indent="0" algn="l" rtl="0">
              <a:spcBef>
                <a:spcPts val="0"/>
              </a:spcBef>
              <a:spcAft>
                <a:spcPts val="0"/>
              </a:spcAft>
              <a:buClr>
                <a:schemeClr val="dk1"/>
              </a:buClr>
              <a:buSzPts val="3600"/>
              <a:buFont typeface="Arial"/>
              <a:buNone/>
            </a:pPr>
            <a:endParaRPr>
              <a:solidFill>
                <a:schemeClr val="dk1"/>
              </a:solidFill>
            </a:endParaRPr>
          </a:p>
          <a:p>
            <a:pPr marL="0" lvl="0" indent="0" algn="l" rtl="0">
              <a:spcBef>
                <a:spcPts val="0"/>
              </a:spcBef>
              <a:spcAft>
                <a:spcPts val="0"/>
              </a:spcAft>
              <a:buClr>
                <a:schemeClr val="dk1"/>
              </a:buClr>
              <a:buSzPts val="3600"/>
              <a:buFont typeface="Arial"/>
              <a:buNone/>
            </a:pPr>
            <a:endParaRPr>
              <a:solidFill>
                <a:schemeClr val="dk1"/>
              </a:solidFill>
            </a:endParaRPr>
          </a:p>
        </p:txBody>
      </p:sp>
      <p:sp>
        <p:nvSpPr>
          <p:cNvPr id="314" name="Google Shape;314;p41"/>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82</a:t>
            </a:fld>
            <a:endParaRPr/>
          </a:p>
        </p:txBody>
      </p:sp>
      <p:sp>
        <p:nvSpPr>
          <p:cNvPr id="315" name="Google Shape;315;p41"/>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316" name="Google Shape;316;p41"/>
          <p:cNvSpPr txBox="1"/>
          <p:nvPr/>
        </p:nvSpPr>
        <p:spPr>
          <a:xfrm>
            <a:off x="466825" y="1327350"/>
            <a:ext cx="7995900" cy="35037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chemeClr val="dk1"/>
              </a:buClr>
              <a:buSzPts val="2000"/>
              <a:buFont typeface="Arial" panose="020B0604020202020204" pitchFamily="34" charset="0"/>
              <a:buChar char="•"/>
            </a:pPr>
            <a:r>
              <a:rPr lang="en" sz="2000" dirty="0">
                <a:solidFill>
                  <a:schemeClr val="dk1"/>
                </a:solidFill>
                <a:latin typeface="Cambria"/>
                <a:ea typeface="Cambria"/>
                <a:cs typeface="Cambria"/>
                <a:sym typeface="Cambria"/>
              </a:rPr>
              <a:t>No late prefetches for CPLX class!</a:t>
            </a:r>
            <a:endParaRPr sz="2000" dirty="0">
              <a:solidFill>
                <a:schemeClr val="dk1"/>
              </a:solidFill>
              <a:latin typeface="Cambria"/>
              <a:ea typeface="Cambria"/>
              <a:cs typeface="Cambria"/>
              <a:sym typeface="Cambria"/>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2"/>
          <p:cNvSpPr txBox="1"/>
          <p:nvPr/>
        </p:nvSpPr>
        <p:spPr>
          <a:xfrm>
            <a:off x="466825" y="1327350"/>
            <a:ext cx="7995900" cy="35037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chemeClr val="dk1"/>
              </a:buClr>
              <a:buSzPts val="2000"/>
              <a:buFont typeface="Arial" panose="020B0604020202020204" pitchFamily="34" charset="0"/>
              <a:buChar char="•"/>
            </a:pPr>
            <a:r>
              <a:rPr lang="en" sz="2000" dirty="0">
                <a:solidFill>
                  <a:schemeClr val="dk1"/>
                </a:solidFill>
                <a:latin typeface="Cambria"/>
                <a:ea typeface="Cambria"/>
                <a:cs typeface="Cambria"/>
                <a:sym typeface="Cambria"/>
              </a:rPr>
              <a:t>Similar trends to L1D prefetcher in terms of class wise distribution. Majority of the late prefetches comes from the stream class.</a:t>
            </a:r>
            <a:endParaRPr sz="2000" dirty="0">
              <a:solidFill>
                <a:schemeClr val="dk1"/>
              </a:solidFill>
              <a:latin typeface="Cambria"/>
              <a:ea typeface="Cambria"/>
              <a:cs typeface="Cambria"/>
              <a:sym typeface="Cambria"/>
            </a:endParaRPr>
          </a:p>
          <a:p>
            <a:pPr marL="457200" lvl="0" indent="-355600" algn="l" rtl="0">
              <a:lnSpc>
                <a:spcPct val="115000"/>
              </a:lnSpc>
              <a:spcBef>
                <a:spcPts val="0"/>
              </a:spcBef>
              <a:spcAft>
                <a:spcPts val="0"/>
              </a:spcAft>
              <a:buClr>
                <a:schemeClr val="dk1"/>
              </a:buClr>
              <a:buSzPts val="2000"/>
              <a:buFont typeface="Arial" panose="020B0604020202020204" pitchFamily="34" charset="0"/>
              <a:buChar char="•"/>
            </a:pPr>
            <a:r>
              <a:rPr lang="en" sz="2000" dirty="0">
                <a:solidFill>
                  <a:schemeClr val="dk1"/>
                </a:solidFill>
                <a:latin typeface="Cambria"/>
                <a:ea typeface="Cambria"/>
                <a:cs typeface="Cambria"/>
                <a:sym typeface="Cambria"/>
              </a:rPr>
              <a:t>Unlike the case of L1D, prefetches are late by more than 100 cycles extending to 2500 cycles for both stream and CS class.</a:t>
            </a:r>
            <a:endParaRPr sz="2000" dirty="0">
              <a:solidFill>
                <a:schemeClr val="dk1"/>
              </a:solidFill>
              <a:latin typeface="Cambria"/>
              <a:ea typeface="Cambria"/>
              <a:cs typeface="Cambria"/>
              <a:sym typeface="Cambria"/>
            </a:endParaRPr>
          </a:p>
        </p:txBody>
      </p:sp>
      <p:sp>
        <p:nvSpPr>
          <p:cNvPr id="322" name="Google Shape;322;p42"/>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sz="3000">
                <a:solidFill>
                  <a:schemeClr val="dk1"/>
                </a:solidFill>
              </a:rPr>
              <a:t>Inference on lateness of L2C prefetches(IPCP)</a:t>
            </a:r>
            <a:endParaRPr sz="3000">
              <a:solidFill>
                <a:schemeClr val="dk1"/>
              </a:solidFill>
            </a:endParaRPr>
          </a:p>
        </p:txBody>
      </p:sp>
      <p:sp>
        <p:nvSpPr>
          <p:cNvPr id="323" name="Google Shape;323;p42"/>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83</a:t>
            </a:fld>
            <a:endParaRPr/>
          </a:p>
        </p:txBody>
      </p:sp>
      <p:sp>
        <p:nvSpPr>
          <p:cNvPr id="324" name="Google Shape;324;p42"/>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1">
                                            <p:txEl>
                                              <p:pRg st="0" end="0"/>
                                            </p:txEl>
                                          </p:spTgt>
                                        </p:tgtEl>
                                        <p:attrNameLst>
                                          <p:attrName>style.visibility</p:attrName>
                                        </p:attrNameLst>
                                      </p:cBhvr>
                                      <p:to>
                                        <p:strVal val="visible"/>
                                      </p:to>
                                    </p:set>
                                    <p:animEffect transition="in" filter="fade">
                                      <p:cBhvr>
                                        <p:cTn id="7" dur="1000"/>
                                        <p:tgtEl>
                                          <p:spTgt spid="3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1">
                                            <p:txEl>
                                              <p:pRg st="1" end="1"/>
                                            </p:txEl>
                                          </p:spTgt>
                                        </p:tgtEl>
                                        <p:attrNameLst>
                                          <p:attrName>style.visibility</p:attrName>
                                        </p:attrNameLst>
                                      </p:cBhvr>
                                      <p:to>
                                        <p:strVal val="visible"/>
                                      </p:to>
                                    </p:set>
                                    <p:animEffect transition="in" filter="fade">
                                      <p:cBhvr>
                                        <p:cTn id="12" dur="1000"/>
                                        <p:tgtEl>
                                          <p:spTgt spid="32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3"/>
          <p:cNvSpPr txBox="1"/>
          <p:nvPr/>
        </p:nvSpPr>
        <p:spPr>
          <a:xfrm>
            <a:off x="466825" y="1327350"/>
            <a:ext cx="7995900" cy="35037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chemeClr val="dk1"/>
              </a:buClr>
              <a:buSzPts val="2000"/>
              <a:buFont typeface="Arial" panose="020B0604020202020204" pitchFamily="34" charset="0"/>
              <a:buChar char="•"/>
            </a:pPr>
            <a:r>
              <a:rPr lang="en" sz="2000" dirty="0">
                <a:solidFill>
                  <a:schemeClr val="dk1"/>
                </a:solidFill>
                <a:latin typeface="Cambria"/>
                <a:ea typeface="Cambria"/>
                <a:cs typeface="Cambria"/>
                <a:sym typeface="Cambria"/>
              </a:rPr>
              <a:t>The total number of prefetches in my measurements were off by a bit compared to the numbers produced by code written by Vishal/Neelu. Maybe I they removed the prefetches which were dropped from the total prefetches.</a:t>
            </a:r>
            <a:endParaRPr sz="2000" dirty="0">
              <a:solidFill>
                <a:schemeClr val="dk1"/>
              </a:solidFill>
              <a:latin typeface="Cambria"/>
              <a:ea typeface="Cambria"/>
              <a:cs typeface="Cambria"/>
              <a:sym typeface="Cambria"/>
            </a:endParaRPr>
          </a:p>
        </p:txBody>
      </p:sp>
      <p:sp>
        <p:nvSpPr>
          <p:cNvPr id="330" name="Google Shape;330;p43"/>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sz="3000">
                <a:solidFill>
                  <a:schemeClr val="dk1"/>
                </a:solidFill>
              </a:rPr>
              <a:t>A small problem</a:t>
            </a:r>
            <a:endParaRPr sz="3000">
              <a:solidFill>
                <a:schemeClr val="dk1"/>
              </a:solidFill>
            </a:endParaRPr>
          </a:p>
        </p:txBody>
      </p:sp>
      <p:sp>
        <p:nvSpPr>
          <p:cNvPr id="331" name="Google Shape;331;p43"/>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84</a:t>
            </a:fld>
            <a:endParaRPr/>
          </a:p>
        </p:txBody>
      </p:sp>
      <p:sp>
        <p:nvSpPr>
          <p:cNvPr id="332" name="Google Shape;332;p43"/>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9">
                                            <p:txEl>
                                              <p:pRg st="0" end="0"/>
                                            </p:txEl>
                                          </p:spTgt>
                                        </p:tgtEl>
                                        <p:attrNameLst>
                                          <p:attrName>style.visibility</p:attrName>
                                        </p:attrNameLst>
                                      </p:cBhvr>
                                      <p:to>
                                        <p:strVal val="visible"/>
                                      </p:to>
                                    </p:set>
                                    <p:animEffect transition="in" filter="fade">
                                      <p:cBhvr>
                                        <p:cTn id="7" dur="1000"/>
                                        <p:tgtEl>
                                          <p:spTgt spid="3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4"/>
          <p:cNvSpPr txBox="1"/>
          <p:nvPr/>
        </p:nvSpPr>
        <p:spPr>
          <a:xfrm>
            <a:off x="466825" y="1327350"/>
            <a:ext cx="7995900" cy="35037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chemeClr val="dk1"/>
              </a:buClr>
              <a:buSzPts val="2000"/>
              <a:buFont typeface="Arial" panose="020B0604020202020204" pitchFamily="34" charset="0"/>
              <a:buChar char="•"/>
            </a:pPr>
            <a:r>
              <a:rPr lang="en" sz="2000" dirty="0">
                <a:solidFill>
                  <a:schemeClr val="dk1"/>
                </a:solidFill>
                <a:latin typeface="Cambria"/>
                <a:ea typeface="Cambria"/>
                <a:cs typeface="Cambria"/>
                <a:sym typeface="Cambria"/>
              </a:rPr>
              <a:t>Analysis of the early prefetches (plots are ready).</a:t>
            </a:r>
            <a:endParaRPr sz="2000" dirty="0">
              <a:solidFill>
                <a:schemeClr val="dk1"/>
              </a:solidFill>
              <a:latin typeface="Cambria"/>
              <a:ea typeface="Cambria"/>
              <a:cs typeface="Cambria"/>
              <a:sym typeface="Cambria"/>
            </a:endParaRPr>
          </a:p>
          <a:p>
            <a:pPr marL="457200" lvl="0" indent="-355600" algn="l" rtl="0">
              <a:lnSpc>
                <a:spcPct val="115000"/>
              </a:lnSpc>
              <a:spcBef>
                <a:spcPts val="0"/>
              </a:spcBef>
              <a:spcAft>
                <a:spcPts val="0"/>
              </a:spcAft>
              <a:buClr>
                <a:schemeClr val="dk1"/>
              </a:buClr>
              <a:buSzPts val="2000"/>
              <a:buFont typeface="Arial" panose="020B0604020202020204" pitchFamily="34" charset="0"/>
              <a:buChar char="•"/>
            </a:pPr>
            <a:r>
              <a:rPr lang="en" sz="2000" dirty="0">
                <a:solidFill>
                  <a:schemeClr val="dk1"/>
                </a:solidFill>
                <a:latin typeface="Cambria"/>
                <a:ea typeface="Cambria"/>
                <a:cs typeface="Cambria"/>
                <a:sym typeface="Cambria"/>
              </a:rPr>
              <a:t>Start thinking about mechanisms to improve timeliness of IPCP (emphasize more on stream class, as it is the common case).I am a bit confused here!</a:t>
            </a:r>
            <a:endParaRPr sz="2000" dirty="0">
              <a:solidFill>
                <a:schemeClr val="dk1"/>
              </a:solidFill>
              <a:latin typeface="Cambria"/>
              <a:ea typeface="Cambria"/>
              <a:cs typeface="Cambria"/>
              <a:sym typeface="Cambria"/>
            </a:endParaRPr>
          </a:p>
        </p:txBody>
      </p:sp>
      <p:sp>
        <p:nvSpPr>
          <p:cNvPr id="338" name="Google Shape;338;p44"/>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sz="3000">
                <a:solidFill>
                  <a:schemeClr val="dk1"/>
                </a:solidFill>
              </a:rPr>
              <a:t>What next</a:t>
            </a:r>
            <a:endParaRPr sz="3000">
              <a:solidFill>
                <a:schemeClr val="dk1"/>
              </a:solidFill>
            </a:endParaRPr>
          </a:p>
        </p:txBody>
      </p:sp>
      <p:sp>
        <p:nvSpPr>
          <p:cNvPr id="339" name="Google Shape;339;p44"/>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85</a:t>
            </a:fld>
            <a:endParaRPr/>
          </a:p>
        </p:txBody>
      </p:sp>
      <p:sp>
        <p:nvSpPr>
          <p:cNvPr id="340" name="Google Shape;340;p44"/>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7">
                                            <p:txEl>
                                              <p:pRg st="0" end="0"/>
                                            </p:txEl>
                                          </p:spTgt>
                                        </p:tgtEl>
                                        <p:attrNameLst>
                                          <p:attrName>style.visibility</p:attrName>
                                        </p:attrNameLst>
                                      </p:cBhvr>
                                      <p:to>
                                        <p:strVal val="visible"/>
                                      </p:to>
                                    </p:set>
                                    <p:animEffect transition="in" filter="fade">
                                      <p:cBhvr>
                                        <p:cTn id="7" dur="1000"/>
                                        <p:tgtEl>
                                          <p:spTgt spid="3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7">
                                            <p:txEl>
                                              <p:pRg st="1" end="1"/>
                                            </p:txEl>
                                          </p:spTgt>
                                        </p:tgtEl>
                                        <p:attrNameLst>
                                          <p:attrName>style.visibility</p:attrName>
                                        </p:attrNameLst>
                                      </p:cBhvr>
                                      <p:to>
                                        <p:strVal val="visible"/>
                                      </p:to>
                                    </p:set>
                                    <p:animEffect transition="in" filter="fade">
                                      <p:cBhvr>
                                        <p:cTn id="12" dur="1000"/>
                                        <p:tgtEl>
                                          <p:spTgt spid="33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5"/>
          <p:cNvSpPr txBox="1">
            <a:spLocks noGrp="1"/>
          </p:cNvSpPr>
          <p:nvPr>
            <p:ph type="ctrTitle" idx="2"/>
          </p:nvPr>
        </p:nvSpPr>
        <p:spPr>
          <a:xfrm>
            <a:off x="311700" y="423575"/>
            <a:ext cx="8520600" cy="4326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5200"/>
              <a:buNone/>
            </a:pPr>
            <a:r>
              <a:rPr lang="en" sz="2400">
                <a:solidFill>
                  <a:schemeClr val="dk1"/>
                </a:solidFill>
              </a:rPr>
              <a:t>CASPER @ IIT Bombay</a:t>
            </a:r>
            <a:endParaRPr sz="2400">
              <a:solidFill>
                <a:schemeClr val="dk1"/>
              </a:solidFill>
            </a:endParaRPr>
          </a:p>
          <a:p>
            <a:pPr marL="0" lvl="0" indent="0" algn="ctr" rtl="0">
              <a:lnSpc>
                <a:spcPct val="100000"/>
              </a:lnSpc>
              <a:spcBef>
                <a:spcPts val="0"/>
              </a:spcBef>
              <a:spcAft>
                <a:spcPts val="0"/>
              </a:spcAft>
              <a:buSzPts val="5200"/>
              <a:buNone/>
            </a:pPr>
            <a:br>
              <a:rPr lang="en" sz="5400" b="1"/>
            </a:br>
            <a:r>
              <a:rPr lang="en" sz="5400" b="1"/>
              <a:t>RnD Weekly Discussion</a:t>
            </a:r>
            <a:endParaRPr sz="2400"/>
          </a:p>
          <a:p>
            <a:pPr marL="0" lvl="0" indent="0" algn="ctr" rtl="0">
              <a:lnSpc>
                <a:spcPct val="100000"/>
              </a:lnSpc>
              <a:spcBef>
                <a:spcPts val="0"/>
              </a:spcBef>
              <a:spcAft>
                <a:spcPts val="0"/>
              </a:spcAft>
              <a:buSzPts val="5200"/>
              <a:buNone/>
            </a:pPr>
            <a:r>
              <a:rPr lang="en" sz="2400"/>
              <a:t>Week of August 31, 2021</a:t>
            </a:r>
            <a:endParaRPr sz="2400"/>
          </a:p>
          <a:p>
            <a:pPr marL="0" lvl="0" indent="0" algn="ctr" rtl="0">
              <a:lnSpc>
                <a:spcPct val="100000"/>
              </a:lnSpc>
              <a:spcBef>
                <a:spcPts val="0"/>
              </a:spcBef>
              <a:spcAft>
                <a:spcPts val="0"/>
              </a:spcAft>
              <a:buSzPts val="5200"/>
              <a:buNone/>
            </a:pPr>
            <a:endParaRPr sz="2400"/>
          </a:p>
          <a:p>
            <a:pPr marL="0" lvl="0" indent="0" algn="ctr" rtl="0">
              <a:lnSpc>
                <a:spcPct val="100000"/>
              </a:lnSpc>
              <a:spcBef>
                <a:spcPts val="0"/>
              </a:spcBef>
              <a:spcAft>
                <a:spcPts val="0"/>
              </a:spcAft>
              <a:buSzPts val="5200"/>
              <a:buNone/>
            </a:pPr>
            <a:r>
              <a:rPr lang="en" sz="2400">
                <a:solidFill>
                  <a:srgbClr val="000000"/>
                </a:solidFill>
              </a:rPr>
              <a:t>Sumon Nath</a:t>
            </a:r>
            <a:br>
              <a:rPr lang="en" sz="2400">
                <a:solidFill>
                  <a:srgbClr val="000000"/>
                </a:solidFill>
              </a:rPr>
            </a:br>
            <a:r>
              <a:rPr lang="en" sz="1500">
                <a:solidFill>
                  <a:srgbClr val="000000"/>
                </a:solidFill>
                <a:latin typeface="Courier Prime"/>
                <a:ea typeface="Courier Prime"/>
                <a:cs typeface="Courier Prime"/>
                <a:sym typeface="Courier Prime"/>
              </a:rPr>
              <a:t>sumon@cse.iitb.ac.in</a:t>
            </a:r>
            <a:endParaRPr sz="900">
              <a:solidFill>
                <a:srgbClr val="000000"/>
              </a:solidFill>
              <a:latin typeface="Courier Prime"/>
              <a:ea typeface="Courier Prime"/>
              <a:cs typeface="Courier Prime"/>
              <a:sym typeface="Courier Prime"/>
            </a:endParaRPr>
          </a:p>
        </p:txBody>
      </p:sp>
      <p:sp>
        <p:nvSpPr>
          <p:cNvPr id="346" name="Google Shape;346;p4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800"/>
              <a:buNone/>
            </a:pPr>
            <a:fld id="{00000000-1234-1234-1234-123412341234}" type="slidenum">
              <a:rPr lang="en" sz="1800">
                <a:solidFill>
                  <a:srgbClr val="B22222"/>
                </a:solidFill>
                <a:latin typeface="Arial"/>
                <a:ea typeface="Arial"/>
                <a:cs typeface="Arial"/>
                <a:sym typeface="Arial"/>
              </a:rPr>
              <a:t>86</a:t>
            </a:fld>
            <a:endParaRPr sz="1800">
              <a:solidFill>
                <a:srgbClr val="B22222"/>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6"/>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a:solidFill>
                  <a:schemeClr val="dk1"/>
                </a:solidFill>
              </a:rPr>
              <a:t>Work done</a:t>
            </a:r>
            <a:endParaRPr>
              <a:solidFill>
                <a:schemeClr val="dk1"/>
              </a:solidFill>
            </a:endParaRPr>
          </a:p>
        </p:txBody>
      </p:sp>
      <p:sp>
        <p:nvSpPr>
          <p:cNvPr id="352" name="Google Shape;352;p46"/>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87</a:t>
            </a:fld>
            <a:endParaRPr/>
          </a:p>
        </p:txBody>
      </p:sp>
      <p:sp>
        <p:nvSpPr>
          <p:cNvPr id="353" name="Google Shape;353;p46"/>
          <p:cNvSpPr txBox="1"/>
          <p:nvPr/>
        </p:nvSpPr>
        <p:spPr>
          <a:xfrm>
            <a:off x="311700" y="1288324"/>
            <a:ext cx="8390700" cy="33501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chemeClr val="dk1"/>
              </a:buClr>
              <a:buSzPts val="2000"/>
              <a:buFont typeface="Cambria"/>
              <a:buChar char="●"/>
            </a:pPr>
            <a:r>
              <a:rPr lang="en" sz="2000">
                <a:solidFill>
                  <a:schemeClr val="dk1"/>
                </a:solidFill>
                <a:latin typeface="Cambria"/>
                <a:ea typeface="Cambria"/>
                <a:cs typeface="Cambria"/>
                <a:sym typeface="Cambria"/>
              </a:rPr>
              <a:t>Found the number of early and late prefetches, and by how many cycles they are early and late respectively.</a:t>
            </a:r>
            <a:endParaRPr sz="2000">
              <a:solidFill>
                <a:schemeClr val="dk1"/>
              </a:solidFill>
              <a:latin typeface="Cambria"/>
              <a:ea typeface="Cambria"/>
              <a:cs typeface="Cambria"/>
              <a:sym typeface="Cambria"/>
            </a:endParaRPr>
          </a:p>
          <a:p>
            <a:pPr marL="457200" lvl="0" indent="-355600" algn="l" rtl="0">
              <a:lnSpc>
                <a:spcPct val="115000"/>
              </a:lnSpc>
              <a:spcBef>
                <a:spcPts val="0"/>
              </a:spcBef>
              <a:spcAft>
                <a:spcPts val="0"/>
              </a:spcAft>
              <a:buClr>
                <a:schemeClr val="dk1"/>
              </a:buClr>
              <a:buSzPts val="2000"/>
              <a:buFont typeface="Cambria"/>
              <a:buChar char="●"/>
            </a:pPr>
            <a:r>
              <a:rPr lang="en" sz="2000">
                <a:solidFill>
                  <a:schemeClr val="dk1"/>
                </a:solidFill>
                <a:latin typeface="Cambria"/>
                <a:ea typeface="Cambria"/>
                <a:cs typeface="Cambria"/>
                <a:sym typeface="Cambria"/>
              </a:rPr>
              <a:t>Discussions with Pratik, Debashish, Prashant.</a:t>
            </a:r>
            <a:endParaRPr sz="2000">
              <a:solidFill>
                <a:schemeClr val="dk1"/>
              </a:solidFill>
              <a:latin typeface="Cambria"/>
              <a:ea typeface="Cambria"/>
              <a:cs typeface="Cambria"/>
              <a:sym typeface="Cambria"/>
            </a:endParaRPr>
          </a:p>
        </p:txBody>
      </p:sp>
      <p:sp>
        <p:nvSpPr>
          <p:cNvPr id="354" name="Google Shape;354;p46"/>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3">
                                            <p:txEl>
                                              <p:pRg st="0" end="0"/>
                                            </p:txEl>
                                          </p:spTgt>
                                        </p:tgtEl>
                                        <p:attrNameLst>
                                          <p:attrName>style.visibility</p:attrName>
                                        </p:attrNameLst>
                                      </p:cBhvr>
                                      <p:to>
                                        <p:strVal val="visible"/>
                                      </p:to>
                                    </p:set>
                                    <p:animEffect transition="in" filter="fade">
                                      <p:cBhvr>
                                        <p:cTn id="7" dur="1000"/>
                                        <p:tgtEl>
                                          <p:spTgt spid="35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3">
                                            <p:txEl>
                                              <p:pRg st="1" end="1"/>
                                            </p:txEl>
                                          </p:spTgt>
                                        </p:tgtEl>
                                        <p:attrNameLst>
                                          <p:attrName>style.visibility</p:attrName>
                                        </p:attrNameLst>
                                      </p:cBhvr>
                                      <p:to>
                                        <p:strVal val="visible"/>
                                      </p:to>
                                    </p:set>
                                    <p:animEffect transition="in" filter="fade">
                                      <p:cBhvr>
                                        <p:cTn id="12" dur="1000"/>
                                        <p:tgtEl>
                                          <p:spTgt spid="35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7"/>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a:solidFill>
                  <a:schemeClr val="dk1"/>
                </a:solidFill>
              </a:rPr>
              <a:t>Data of experiments(IPCP)</a:t>
            </a:r>
            <a:endParaRPr>
              <a:solidFill>
                <a:schemeClr val="dk1"/>
              </a:solidFill>
            </a:endParaRPr>
          </a:p>
        </p:txBody>
      </p:sp>
      <p:sp>
        <p:nvSpPr>
          <p:cNvPr id="360" name="Google Shape;360;p47"/>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88</a:t>
            </a:fld>
            <a:endParaRPr/>
          </a:p>
        </p:txBody>
      </p:sp>
      <p:sp>
        <p:nvSpPr>
          <p:cNvPr id="361" name="Google Shape;361;p47"/>
          <p:cNvSpPr txBox="1"/>
          <p:nvPr/>
        </p:nvSpPr>
        <p:spPr>
          <a:xfrm>
            <a:off x="311700" y="1288324"/>
            <a:ext cx="8390700" cy="33501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en" sz="2000" u="sng">
                <a:solidFill>
                  <a:schemeClr val="hlink"/>
                </a:solidFill>
                <a:latin typeface="Cambria"/>
                <a:ea typeface="Cambria"/>
                <a:cs typeface="Cambria"/>
                <a:sym typeface="Cambria"/>
                <a:hlinkClick r:id="rId3"/>
              </a:rPr>
              <a:t>https://docs.google.com/spreadsheets/d/1o6GxowF6S_2gUZHxSpDft7pVXSP03-hC1a14gxnwCPs/edit?usp=sharing</a:t>
            </a:r>
            <a:endParaRPr sz="2000">
              <a:solidFill>
                <a:schemeClr val="dk1"/>
              </a:solidFill>
              <a:latin typeface="Cambria"/>
              <a:ea typeface="Cambria"/>
              <a:cs typeface="Cambria"/>
              <a:sym typeface="Cambria"/>
            </a:endParaRPr>
          </a:p>
        </p:txBody>
      </p:sp>
      <p:sp>
        <p:nvSpPr>
          <p:cNvPr id="362" name="Google Shape;362;p47"/>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1">
                                            <p:txEl>
                                              <p:pRg st="0" end="0"/>
                                            </p:txEl>
                                          </p:spTgt>
                                        </p:tgtEl>
                                        <p:attrNameLst>
                                          <p:attrName>style.visibility</p:attrName>
                                        </p:attrNameLst>
                                      </p:cBhvr>
                                      <p:to>
                                        <p:strVal val="visible"/>
                                      </p:to>
                                    </p:set>
                                    <p:animEffect transition="in" filter="fade">
                                      <p:cBhvr>
                                        <p:cTn id="7" dur="1000"/>
                                        <p:tgtEl>
                                          <p:spTgt spid="36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8"/>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a:solidFill>
                  <a:schemeClr val="dk1"/>
                </a:solidFill>
              </a:rPr>
              <a:t>Results of experiment(IPCP)</a:t>
            </a:r>
            <a:endParaRPr>
              <a:solidFill>
                <a:schemeClr val="dk1"/>
              </a:solidFill>
            </a:endParaRPr>
          </a:p>
        </p:txBody>
      </p:sp>
      <p:sp>
        <p:nvSpPr>
          <p:cNvPr id="368" name="Google Shape;368;p48"/>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89</a:t>
            </a:fld>
            <a:endParaRPr/>
          </a:p>
        </p:txBody>
      </p:sp>
      <p:sp>
        <p:nvSpPr>
          <p:cNvPr id="369" name="Google Shape;369;p48"/>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pic>
        <p:nvPicPr>
          <p:cNvPr id="370" name="Google Shape;370;p48"/>
          <p:cNvPicPr preferRelativeResize="0"/>
          <p:nvPr/>
        </p:nvPicPr>
        <p:blipFill>
          <a:blip r:embed="rId3">
            <a:alphaModFix/>
          </a:blip>
          <a:stretch>
            <a:fillRect/>
          </a:stretch>
        </p:blipFill>
        <p:spPr>
          <a:xfrm>
            <a:off x="1126013" y="1201272"/>
            <a:ext cx="6891980" cy="382887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311700" y="-22507"/>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sz="3200" dirty="0">
                <a:solidFill>
                  <a:schemeClr val="dk1"/>
                </a:solidFill>
              </a:rPr>
              <a:t>Performance degradation for low DRAM bandwidth [SPECCPU 2017]</a:t>
            </a:r>
            <a:endParaRPr sz="3200" dirty="0">
              <a:solidFill>
                <a:schemeClr val="dk1"/>
              </a:solidFill>
            </a:endParaRPr>
          </a:p>
        </p:txBody>
      </p:sp>
      <p:sp>
        <p:nvSpPr>
          <p:cNvPr id="47" name="Google Shape;47;p8"/>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9</a:t>
            </a:fld>
            <a:endParaRPr/>
          </a:p>
        </p:txBody>
      </p:sp>
      <p:sp>
        <p:nvSpPr>
          <p:cNvPr id="49" name="Google Shape;49;p8"/>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3" name="TextBox 2">
            <a:extLst>
              <a:ext uri="{FF2B5EF4-FFF2-40B4-BE49-F238E27FC236}">
                <a16:creationId xmlns:a16="http://schemas.microsoft.com/office/drawing/2014/main" id="{1ADD467B-3BA8-497A-9BED-2A5D053C50A9}"/>
              </a:ext>
            </a:extLst>
          </p:cNvPr>
          <p:cNvSpPr txBox="1"/>
          <p:nvPr/>
        </p:nvSpPr>
        <p:spPr>
          <a:xfrm>
            <a:off x="5712823" y="1355551"/>
            <a:ext cx="2960915" cy="2281476"/>
          </a:xfrm>
          <a:prstGeom prst="round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algn="just">
              <a:buFont typeface="Arial" panose="020B0604020202020204" pitchFamily="34" charset="0"/>
              <a:buChar char="•"/>
            </a:pPr>
            <a:r>
              <a:rPr lang="en-US" sz="1600" dirty="0"/>
              <a:t>Prefetcher – </a:t>
            </a:r>
            <a:r>
              <a:rPr lang="en-US" sz="1600" b="1" dirty="0"/>
              <a:t>IPCP</a:t>
            </a:r>
          </a:p>
          <a:p>
            <a:pPr marL="285750" indent="-285750" algn="just">
              <a:buFont typeface="Arial" panose="020B0604020202020204" pitchFamily="34" charset="0"/>
              <a:buChar char="•"/>
            </a:pPr>
            <a:r>
              <a:rPr lang="en-US" sz="1600" dirty="0"/>
              <a:t>Baseline – 6400 MT/s (DRAM bandwidth)</a:t>
            </a:r>
          </a:p>
          <a:p>
            <a:pPr marL="285750" indent="-285750" algn="just">
              <a:buFont typeface="Arial" panose="020B0604020202020204" pitchFamily="34" charset="0"/>
              <a:buChar char="•"/>
            </a:pPr>
            <a:r>
              <a:rPr lang="en-US" sz="1600" i="1" dirty="0"/>
              <a:t>Large performance hit for low dram bandwidth.</a:t>
            </a:r>
            <a:r>
              <a:rPr lang="en-US" sz="1600" dirty="0"/>
              <a:t> </a:t>
            </a:r>
          </a:p>
          <a:p>
            <a:pPr marL="285750" indent="-285750" algn="just">
              <a:buFont typeface="Arial" panose="020B0604020202020204" pitchFamily="34" charset="0"/>
              <a:buChar char="•"/>
            </a:pPr>
            <a:r>
              <a:rPr lang="en-US" sz="1600" dirty="0"/>
              <a:t>Scope for performance improvement.</a:t>
            </a:r>
          </a:p>
          <a:p>
            <a:pPr marL="285750" indent="-285750" algn="just">
              <a:buFont typeface="Arial" panose="020B0604020202020204" pitchFamily="34" charset="0"/>
              <a:buChar char="•"/>
            </a:pPr>
            <a:endParaRPr lang="en-US" sz="1600" dirty="0"/>
          </a:p>
        </p:txBody>
      </p:sp>
      <p:graphicFrame>
        <p:nvGraphicFramePr>
          <p:cNvPr id="10" name="Chart 9">
            <a:extLst>
              <a:ext uri="{FF2B5EF4-FFF2-40B4-BE49-F238E27FC236}">
                <a16:creationId xmlns:a16="http://schemas.microsoft.com/office/drawing/2014/main" id="{5DD769DB-A5D1-4F8F-997C-3E99C2C826BF}"/>
              </a:ext>
            </a:extLst>
          </p:cNvPr>
          <p:cNvGraphicFramePr>
            <a:graphicFrameLocks/>
          </p:cNvGraphicFramePr>
          <p:nvPr>
            <p:extLst>
              <p:ext uri="{D42A27DB-BD31-4B8C-83A1-F6EECF244321}">
                <p14:modId xmlns:p14="http://schemas.microsoft.com/office/powerpoint/2010/main" val="674932013"/>
              </p:ext>
            </p:extLst>
          </p:nvPr>
        </p:nvGraphicFramePr>
        <p:xfrm>
          <a:off x="311700" y="1251159"/>
          <a:ext cx="5136225" cy="379110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865776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9"/>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a:solidFill>
                  <a:schemeClr val="dk1"/>
                </a:solidFill>
              </a:rPr>
              <a:t>continued...</a:t>
            </a:r>
            <a:endParaRPr>
              <a:solidFill>
                <a:schemeClr val="dk1"/>
              </a:solidFill>
            </a:endParaRPr>
          </a:p>
        </p:txBody>
      </p:sp>
      <p:sp>
        <p:nvSpPr>
          <p:cNvPr id="376" name="Google Shape;376;p49"/>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90</a:t>
            </a:fld>
            <a:endParaRPr/>
          </a:p>
        </p:txBody>
      </p:sp>
      <p:sp>
        <p:nvSpPr>
          <p:cNvPr id="377" name="Google Shape;377;p49"/>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pic>
        <p:nvPicPr>
          <p:cNvPr id="378" name="Google Shape;378;p49"/>
          <p:cNvPicPr preferRelativeResize="0"/>
          <p:nvPr/>
        </p:nvPicPr>
        <p:blipFill>
          <a:blip r:embed="rId3">
            <a:alphaModFix/>
          </a:blip>
          <a:stretch>
            <a:fillRect/>
          </a:stretch>
        </p:blipFill>
        <p:spPr>
          <a:xfrm>
            <a:off x="1126013" y="1171972"/>
            <a:ext cx="6891980" cy="3828878"/>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50"/>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a:solidFill>
                  <a:schemeClr val="dk1"/>
                </a:solidFill>
              </a:rPr>
              <a:t>continued...</a:t>
            </a:r>
            <a:endParaRPr>
              <a:solidFill>
                <a:schemeClr val="dk1"/>
              </a:solidFill>
            </a:endParaRPr>
          </a:p>
          <a:p>
            <a:pPr marL="0" lvl="0" indent="0" algn="l" rtl="0">
              <a:spcBef>
                <a:spcPts val="0"/>
              </a:spcBef>
              <a:spcAft>
                <a:spcPts val="0"/>
              </a:spcAft>
              <a:buClr>
                <a:schemeClr val="dk1"/>
              </a:buClr>
              <a:buSzPts val="3600"/>
              <a:buFont typeface="Arial"/>
              <a:buNone/>
            </a:pPr>
            <a:endParaRPr>
              <a:solidFill>
                <a:schemeClr val="dk1"/>
              </a:solidFill>
            </a:endParaRPr>
          </a:p>
        </p:txBody>
      </p:sp>
      <p:sp>
        <p:nvSpPr>
          <p:cNvPr id="384" name="Google Shape;384;p50"/>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91</a:t>
            </a:fld>
            <a:endParaRPr/>
          </a:p>
        </p:txBody>
      </p:sp>
      <p:sp>
        <p:nvSpPr>
          <p:cNvPr id="385" name="Google Shape;385;p50"/>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pic>
        <p:nvPicPr>
          <p:cNvPr id="386" name="Google Shape;386;p50"/>
          <p:cNvPicPr preferRelativeResize="0"/>
          <p:nvPr/>
        </p:nvPicPr>
        <p:blipFill>
          <a:blip r:embed="rId3">
            <a:alphaModFix/>
          </a:blip>
          <a:stretch>
            <a:fillRect/>
          </a:stretch>
        </p:blipFill>
        <p:spPr>
          <a:xfrm>
            <a:off x="1126013" y="1152447"/>
            <a:ext cx="6891980" cy="3828878"/>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1"/>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a:solidFill>
                  <a:schemeClr val="dk1"/>
                </a:solidFill>
              </a:rPr>
              <a:t>continued...</a:t>
            </a:r>
            <a:endParaRPr>
              <a:solidFill>
                <a:schemeClr val="dk1"/>
              </a:solidFill>
            </a:endParaRPr>
          </a:p>
          <a:p>
            <a:pPr marL="0" lvl="0" indent="0" algn="l" rtl="0">
              <a:spcBef>
                <a:spcPts val="0"/>
              </a:spcBef>
              <a:spcAft>
                <a:spcPts val="0"/>
              </a:spcAft>
              <a:buClr>
                <a:schemeClr val="dk1"/>
              </a:buClr>
              <a:buSzPts val="3600"/>
              <a:buFont typeface="Arial"/>
              <a:buNone/>
            </a:pPr>
            <a:endParaRPr>
              <a:solidFill>
                <a:schemeClr val="dk1"/>
              </a:solidFill>
            </a:endParaRPr>
          </a:p>
        </p:txBody>
      </p:sp>
      <p:sp>
        <p:nvSpPr>
          <p:cNvPr id="392" name="Google Shape;392;p51"/>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92</a:t>
            </a:fld>
            <a:endParaRPr/>
          </a:p>
        </p:txBody>
      </p:sp>
      <p:sp>
        <p:nvSpPr>
          <p:cNvPr id="393" name="Google Shape;393;p51"/>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pic>
        <p:nvPicPr>
          <p:cNvPr id="394" name="Google Shape;394;p51"/>
          <p:cNvPicPr preferRelativeResize="0"/>
          <p:nvPr/>
        </p:nvPicPr>
        <p:blipFill>
          <a:blip r:embed="rId3">
            <a:alphaModFix/>
          </a:blip>
          <a:stretch>
            <a:fillRect/>
          </a:stretch>
        </p:blipFill>
        <p:spPr>
          <a:xfrm>
            <a:off x="1126013" y="1240297"/>
            <a:ext cx="6891980" cy="3828878"/>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52"/>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a:solidFill>
                  <a:schemeClr val="dk1"/>
                </a:solidFill>
              </a:rPr>
              <a:t>continued...</a:t>
            </a:r>
            <a:endParaRPr>
              <a:solidFill>
                <a:schemeClr val="dk1"/>
              </a:solidFill>
            </a:endParaRPr>
          </a:p>
          <a:p>
            <a:pPr marL="0" lvl="0" indent="0" algn="l" rtl="0">
              <a:spcBef>
                <a:spcPts val="0"/>
              </a:spcBef>
              <a:spcAft>
                <a:spcPts val="0"/>
              </a:spcAft>
              <a:buClr>
                <a:schemeClr val="dk1"/>
              </a:buClr>
              <a:buSzPts val="3600"/>
              <a:buFont typeface="Arial"/>
              <a:buNone/>
            </a:pPr>
            <a:endParaRPr>
              <a:solidFill>
                <a:schemeClr val="dk1"/>
              </a:solidFill>
            </a:endParaRPr>
          </a:p>
        </p:txBody>
      </p:sp>
      <p:sp>
        <p:nvSpPr>
          <p:cNvPr id="400" name="Google Shape;400;p52"/>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93</a:t>
            </a:fld>
            <a:endParaRPr/>
          </a:p>
        </p:txBody>
      </p:sp>
      <p:sp>
        <p:nvSpPr>
          <p:cNvPr id="401" name="Google Shape;401;p52"/>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pic>
        <p:nvPicPr>
          <p:cNvPr id="402" name="Google Shape;402;p52"/>
          <p:cNvPicPr preferRelativeResize="0"/>
          <p:nvPr/>
        </p:nvPicPr>
        <p:blipFill rotWithShape="1">
          <a:blip r:embed="rId3">
            <a:alphaModFix/>
          </a:blip>
          <a:srcRect t="3060" b="-3060"/>
          <a:stretch/>
        </p:blipFill>
        <p:spPr>
          <a:xfrm>
            <a:off x="1126013" y="1279522"/>
            <a:ext cx="6891980" cy="3828878"/>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53"/>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a:solidFill>
                  <a:schemeClr val="dk1"/>
                </a:solidFill>
              </a:rPr>
              <a:t>continued...</a:t>
            </a:r>
            <a:endParaRPr>
              <a:solidFill>
                <a:schemeClr val="dk1"/>
              </a:solidFill>
            </a:endParaRPr>
          </a:p>
          <a:p>
            <a:pPr marL="0" lvl="0" indent="0" algn="l" rtl="0">
              <a:spcBef>
                <a:spcPts val="0"/>
              </a:spcBef>
              <a:spcAft>
                <a:spcPts val="0"/>
              </a:spcAft>
              <a:buClr>
                <a:schemeClr val="dk1"/>
              </a:buClr>
              <a:buSzPts val="3600"/>
              <a:buFont typeface="Arial"/>
              <a:buNone/>
            </a:pPr>
            <a:endParaRPr>
              <a:solidFill>
                <a:schemeClr val="dk1"/>
              </a:solidFill>
            </a:endParaRPr>
          </a:p>
        </p:txBody>
      </p:sp>
      <p:sp>
        <p:nvSpPr>
          <p:cNvPr id="408" name="Google Shape;408;p53"/>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94</a:t>
            </a:fld>
            <a:endParaRPr/>
          </a:p>
        </p:txBody>
      </p:sp>
      <p:sp>
        <p:nvSpPr>
          <p:cNvPr id="409" name="Google Shape;409;p53"/>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pic>
        <p:nvPicPr>
          <p:cNvPr id="410" name="Google Shape;410;p53"/>
          <p:cNvPicPr preferRelativeResize="0"/>
          <p:nvPr/>
        </p:nvPicPr>
        <p:blipFill>
          <a:blip r:embed="rId3">
            <a:alphaModFix/>
          </a:blip>
          <a:stretch>
            <a:fillRect/>
          </a:stretch>
        </p:blipFill>
        <p:spPr>
          <a:xfrm>
            <a:off x="1126013" y="1202897"/>
            <a:ext cx="6891980" cy="3828878"/>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4"/>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a:solidFill>
                  <a:schemeClr val="dk1"/>
                </a:solidFill>
              </a:rPr>
              <a:t>continued...</a:t>
            </a:r>
            <a:endParaRPr>
              <a:solidFill>
                <a:schemeClr val="dk1"/>
              </a:solidFill>
            </a:endParaRPr>
          </a:p>
          <a:p>
            <a:pPr marL="0" lvl="0" indent="0" algn="l" rtl="0">
              <a:spcBef>
                <a:spcPts val="0"/>
              </a:spcBef>
              <a:spcAft>
                <a:spcPts val="0"/>
              </a:spcAft>
              <a:buClr>
                <a:schemeClr val="dk1"/>
              </a:buClr>
              <a:buSzPts val="3600"/>
              <a:buFont typeface="Arial"/>
              <a:buNone/>
            </a:pPr>
            <a:endParaRPr>
              <a:solidFill>
                <a:schemeClr val="dk1"/>
              </a:solidFill>
            </a:endParaRPr>
          </a:p>
        </p:txBody>
      </p:sp>
      <p:sp>
        <p:nvSpPr>
          <p:cNvPr id="416" name="Google Shape;416;p54"/>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95</a:t>
            </a:fld>
            <a:endParaRPr/>
          </a:p>
        </p:txBody>
      </p:sp>
      <p:sp>
        <p:nvSpPr>
          <p:cNvPr id="417" name="Google Shape;417;p54"/>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pic>
        <p:nvPicPr>
          <p:cNvPr id="418" name="Google Shape;418;p54"/>
          <p:cNvPicPr preferRelativeResize="0"/>
          <p:nvPr/>
        </p:nvPicPr>
        <p:blipFill>
          <a:blip r:embed="rId3">
            <a:alphaModFix/>
          </a:blip>
          <a:stretch>
            <a:fillRect/>
          </a:stretch>
        </p:blipFill>
        <p:spPr>
          <a:xfrm>
            <a:off x="1082000" y="1265725"/>
            <a:ext cx="6979999" cy="387777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55"/>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a:solidFill>
                  <a:schemeClr val="dk1"/>
                </a:solidFill>
              </a:rPr>
              <a:t>That’s it!</a:t>
            </a:r>
            <a:endParaRPr>
              <a:solidFill>
                <a:schemeClr val="dk1"/>
              </a:solidFill>
            </a:endParaRPr>
          </a:p>
        </p:txBody>
      </p:sp>
      <p:sp>
        <p:nvSpPr>
          <p:cNvPr id="424" name="Google Shape;424;p55"/>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96</a:t>
            </a:fld>
            <a:endParaRPr/>
          </a:p>
        </p:txBody>
      </p:sp>
      <p:sp>
        <p:nvSpPr>
          <p:cNvPr id="425" name="Google Shape;425;p55"/>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pic>
        <p:nvPicPr>
          <p:cNvPr id="426" name="Google Shape;426;p55"/>
          <p:cNvPicPr preferRelativeResize="0"/>
          <p:nvPr/>
        </p:nvPicPr>
        <p:blipFill>
          <a:blip r:embed="rId3">
            <a:alphaModFix/>
          </a:blip>
          <a:stretch>
            <a:fillRect/>
          </a:stretch>
        </p:blipFill>
        <p:spPr>
          <a:xfrm>
            <a:off x="1126013" y="1152447"/>
            <a:ext cx="6891980" cy="3828878"/>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6"/>
          <p:cNvSpPr txBox="1">
            <a:spLocks noGrp="1"/>
          </p:cNvSpPr>
          <p:nvPr>
            <p:ph type="ctrTitle" idx="2"/>
          </p:nvPr>
        </p:nvSpPr>
        <p:spPr>
          <a:xfrm>
            <a:off x="311700" y="423575"/>
            <a:ext cx="8520600" cy="4326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5200"/>
              <a:buNone/>
            </a:pPr>
            <a:r>
              <a:rPr lang="en" sz="2400">
                <a:solidFill>
                  <a:schemeClr val="dk1"/>
                </a:solidFill>
              </a:rPr>
              <a:t>CASPER @ IIT Bombay</a:t>
            </a:r>
            <a:endParaRPr sz="2400">
              <a:solidFill>
                <a:schemeClr val="dk1"/>
              </a:solidFill>
            </a:endParaRPr>
          </a:p>
          <a:p>
            <a:pPr marL="0" lvl="0" indent="0" algn="ctr" rtl="0">
              <a:lnSpc>
                <a:spcPct val="100000"/>
              </a:lnSpc>
              <a:spcBef>
                <a:spcPts val="0"/>
              </a:spcBef>
              <a:spcAft>
                <a:spcPts val="0"/>
              </a:spcAft>
              <a:buSzPts val="5200"/>
              <a:buNone/>
            </a:pPr>
            <a:br>
              <a:rPr lang="en" sz="5400" b="1"/>
            </a:br>
            <a:r>
              <a:rPr lang="en" sz="5400" b="1"/>
              <a:t>RnD Weekly Discussion</a:t>
            </a:r>
            <a:endParaRPr sz="2400"/>
          </a:p>
          <a:p>
            <a:pPr marL="0" lvl="0" indent="0" algn="ctr" rtl="0">
              <a:lnSpc>
                <a:spcPct val="100000"/>
              </a:lnSpc>
              <a:spcBef>
                <a:spcPts val="0"/>
              </a:spcBef>
              <a:spcAft>
                <a:spcPts val="0"/>
              </a:spcAft>
              <a:buSzPts val="5200"/>
              <a:buNone/>
            </a:pPr>
            <a:r>
              <a:rPr lang="en" sz="2400"/>
              <a:t>Week of 24th August, 2021</a:t>
            </a:r>
            <a:endParaRPr sz="2400"/>
          </a:p>
          <a:p>
            <a:pPr marL="0" lvl="0" indent="0" algn="ctr" rtl="0">
              <a:lnSpc>
                <a:spcPct val="100000"/>
              </a:lnSpc>
              <a:spcBef>
                <a:spcPts val="0"/>
              </a:spcBef>
              <a:spcAft>
                <a:spcPts val="0"/>
              </a:spcAft>
              <a:buSzPts val="5200"/>
              <a:buNone/>
            </a:pPr>
            <a:endParaRPr sz="2400"/>
          </a:p>
          <a:p>
            <a:pPr marL="0" lvl="0" indent="0" algn="ctr" rtl="0">
              <a:lnSpc>
                <a:spcPct val="100000"/>
              </a:lnSpc>
              <a:spcBef>
                <a:spcPts val="0"/>
              </a:spcBef>
              <a:spcAft>
                <a:spcPts val="0"/>
              </a:spcAft>
              <a:buSzPts val="5200"/>
              <a:buNone/>
            </a:pPr>
            <a:r>
              <a:rPr lang="en" sz="2400">
                <a:solidFill>
                  <a:srgbClr val="000000"/>
                </a:solidFill>
              </a:rPr>
              <a:t>Sumon Nath</a:t>
            </a:r>
            <a:br>
              <a:rPr lang="en" sz="2400">
                <a:solidFill>
                  <a:srgbClr val="000000"/>
                </a:solidFill>
              </a:rPr>
            </a:br>
            <a:r>
              <a:rPr lang="en" sz="1500">
                <a:solidFill>
                  <a:srgbClr val="000000"/>
                </a:solidFill>
                <a:latin typeface="Courier Prime"/>
                <a:ea typeface="Courier Prime"/>
                <a:cs typeface="Courier Prime"/>
                <a:sym typeface="Courier Prime"/>
              </a:rPr>
              <a:t>sumon@cse.iitb.ac.in</a:t>
            </a:r>
            <a:endParaRPr sz="900">
              <a:solidFill>
                <a:srgbClr val="000000"/>
              </a:solidFill>
              <a:latin typeface="Courier Prime"/>
              <a:ea typeface="Courier Prime"/>
              <a:cs typeface="Courier Prime"/>
              <a:sym typeface="Courier Prime"/>
            </a:endParaRPr>
          </a:p>
        </p:txBody>
      </p:sp>
      <p:sp>
        <p:nvSpPr>
          <p:cNvPr id="432" name="Google Shape;432;p5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800"/>
              <a:buNone/>
            </a:pPr>
            <a:fld id="{00000000-1234-1234-1234-123412341234}" type="slidenum">
              <a:rPr lang="en" sz="1800">
                <a:solidFill>
                  <a:srgbClr val="B22222"/>
                </a:solidFill>
                <a:latin typeface="Arial"/>
                <a:ea typeface="Arial"/>
                <a:cs typeface="Arial"/>
                <a:sym typeface="Arial"/>
              </a:rPr>
              <a:t>97</a:t>
            </a:fld>
            <a:endParaRPr sz="1800">
              <a:solidFill>
                <a:srgbClr val="B22222"/>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57"/>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a:solidFill>
                  <a:schemeClr val="dk1"/>
                </a:solidFill>
              </a:rPr>
              <a:t>Work done</a:t>
            </a:r>
            <a:endParaRPr>
              <a:solidFill>
                <a:schemeClr val="dk1"/>
              </a:solidFill>
            </a:endParaRPr>
          </a:p>
        </p:txBody>
      </p:sp>
      <p:sp>
        <p:nvSpPr>
          <p:cNvPr id="438" name="Google Shape;438;p57"/>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98</a:t>
            </a:fld>
            <a:endParaRPr/>
          </a:p>
        </p:txBody>
      </p:sp>
      <p:sp>
        <p:nvSpPr>
          <p:cNvPr id="439" name="Google Shape;439;p57"/>
          <p:cNvSpPr txBox="1"/>
          <p:nvPr/>
        </p:nvSpPr>
        <p:spPr>
          <a:xfrm>
            <a:off x="311700" y="1288324"/>
            <a:ext cx="8390700" cy="33501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chemeClr val="dk1"/>
              </a:buClr>
              <a:buSzPts val="2000"/>
              <a:buFont typeface="Cambria"/>
              <a:buChar char="●"/>
            </a:pPr>
            <a:r>
              <a:rPr lang="en" sz="2000">
                <a:solidFill>
                  <a:schemeClr val="dk1"/>
                </a:solidFill>
                <a:latin typeface="Cambria"/>
                <a:ea typeface="Cambria"/>
                <a:cs typeface="Cambria"/>
                <a:sym typeface="Cambria"/>
              </a:rPr>
              <a:t>Discussion with Prashant regarding working of prefetch queue and writeback.</a:t>
            </a:r>
            <a:endParaRPr sz="2000">
              <a:solidFill>
                <a:schemeClr val="dk1"/>
              </a:solidFill>
              <a:latin typeface="Cambria"/>
              <a:ea typeface="Cambria"/>
              <a:cs typeface="Cambria"/>
              <a:sym typeface="Cambria"/>
            </a:endParaRPr>
          </a:p>
          <a:p>
            <a:pPr marL="457200" lvl="0" indent="-355600" algn="l" rtl="0">
              <a:lnSpc>
                <a:spcPct val="115000"/>
              </a:lnSpc>
              <a:spcBef>
                <a:spcPts val="0"/>
              </a:spcBef>
              <a:spcAft>
                <a:spcPts val="0"/>
              </a:spcAft>
              <a:buClr>
                <a:schemeClr val="dk1"/>
              </a:buClr>
              <a:buSzPts val="2000"/>
              <a:buFont typeface="Cambria"/>
              <a:buChar char="●"/>
            </a:pPr>
            <a:r>
              <a:rPr lang="en" sz="2000">
                <a:solidFill>
                  <a:schemeClr val="dk1"/>
                </a:solidFill>
                <a:latin typeface="Cambria"/>
                <a:ea typeface="Cambria"/>
                <a:cs typeface="Cambria"/>
                <a:sym typeface="Cambria"/>
              </a:rPr>
              <a:t>Brushed up the concepts of IPCP.</a:t>
            </a:r>
            <a:endParaRPr sz="2000">
              <a:solidFill>
                <a:schemeClr val="dk1"/>
              </a:solidFill>
              <a:latin typeface="Cambria"/>
              <a:ea typeface="Cambria"/>
              <a:cs typeface="Cambria"/>
              <a:sym typeface="Cambria"/>
            </a:endParaRPr>
          </a:p>
          <a:p>
            <a:pPr marL="457200" lvl="0" indent="-355600" algn="l" rtl="0">
              <a:lnSpc>
                <a:spcPct val="115000"/>
              </a:lnSpc>
              <a:spcBef>
                <a:spcPts val="0"/>
              </a:spcBef>
              <a:spcAft>
                <a:spcPts val="0"/>
              </a:spcAft>
              <a:buClr>
                <a:schemeClr val="dk1"/>
              </a:buClr>
              <a:buSzPts val="2000"/>
              <a:buFont typeface="Cambria"/>
              <a:buChar char="●"/>
            </a:pPr>
            <a:r>
              <a:rPr lang="en" sz="2000">
                <a:solidFill>
                  <a:schemeClr val="dk1"/>
                </a:solidFill>
                <a:latin typeface="Cambria"/>
                <a:ea typeface="Cambria"/>
                <a:cs typeface="Cambria"/>
                <a:sym typeface="Cambria"/>
              </a:rPr>
              <a:t>Went through the code of IPCP.</a:t>
            </a:r>
            <a:endParaRPr sz="2000">
              <a:solidFill>
                <a:schemeClr val="dk1"/>
              </a:solidFill>
              <a:latin typeface="Cambria"/>
              <a:ea typeface="Cambria"/>
              <a:cs typeface="Cambria"/>
              <a:sym typeface="Cambria"/>
            </a:endParaRPr>
          </a:p>
        </p:txBody>
      </p:sp>
      <p:sp>
        <p:nvSpPr>
          <p:cNvPr id="440" name="Google Shape;440;p57"/>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9">
                                            <p:txEl>
                                              <p:pRg st="0" end="0"/>
                                            </p:txEl>
                                          </p:spTgt>
                                        </p:tgtEl>
                                        <p:attrNameLst>
                                          <p:attrName>style.visibility</p:attrName>
                                        </p:attrNameLst>
                                      </p:cBhvr>
                                      <p:to>
                                        <p:strVal val="visible"/>
                                      </p:to>
                                    </p:set>
                                    <p:animEffect transition="in" filter="fade">
                                      <p:cBhvr>
                                        <p:cTn id="7" dur="1000"/>
                                        <p:tgtEl>
                                          <p:spTgt spid="4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9">
                                            <p:txEl>
                                              <p:pRg st="1" end="1"/>
                                            </p:txEl>
                                          </p:spTgt>
                                        </p:tgtEl>
                                        <p:attrNameLst>
                                          <p:attrName>style.visibility</p:attrName>
                                        </p:attrNameLst>
                                      </p:cBhvr>
                                      <p:to>
                                        <p:strVal val="visible"/>
                                      </p:to>
                                    </p:set>
                                    <p:animEffect transition="in" filter="fade">
                                      <p:cBhvr>
                                        <p:cTn id="12" dur="1000"/>
                                        <p:tgtEl>
                                          <p:spTgt spid="4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9">
                                            <p:txEl>
                                              <p:pRg st="2" end="2"/>
                                            </p:txEl>
                                          </p:spTgt>
                                        </p:tgtEl>
                                        <p:attrNameLst>
                                          <p:attrName>style.visibility</p:attrName>
                                        </p:attrNameLst>
                                      </p:cBhvr>
                                      <p:to>
                                        <p:strVal val="visible"/>
                                      </p:to>
                                    </p:set>
                                    <p:animEffect transition="in" filter="fade">
                                      <p:cBhvr>
                                        <p:cTn id="17" dur="1000"/>
                                        <p:tgtEl>
                                          <p:spTgt spid="43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58"/>
          <p:cNvSpPr txBox="1">
            <a:spLocks noGrp="1"/>
          </p:cNvSpPr>
          <p:nvPr>
            <p:ph type="title"/>
          </p:nvPr>
        </p:nvSpPr>
        <p:spPr>
          <a:xfrm>
            <a:off x="311700" y="43712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a:solidFill>
                  <a:schemeClr val="dk1"/>
                </a:solidFill>
              </a:rPr>
              <a:t>What next?</a:t>
            </a:r>
            <a:endParaRPr>
              <a:solidFill>
                <a:schemeClr val="dk1"/>
              </a:solidFill>
            </a:endParaRPr>
          </a:p>
        </p:txBody>
      </p:sp>
      <p:sp>
        <p:nvSpPr>
          <p:cNvPr id="446" name="Google Shape;446;p58"/>
          <p:cNvSpPr txBox="1">
            <a:spLocks noGrp="1"/>
          </p:cNvSpPr>
          <p:nvPr>
            <p:ph type="sldNum" idx="12"/>
          </p:nvPr>
        </p:nvSpPr>
        <p:spPr>
          <a:xfrm>
            <a:off x="8462728" y="4714800"/>
            <a:ext cx="6441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99</a:t>
            </a:fld>
            <a:endParaRPr/>
          </a:p>
        </p:txBody>
      </p:sp>
      <p:sp>
        <p:nvSpPr>
          <p:cNvPr id="447" name="Google Shape;447;p58"/>
          <p:cNvSpPr txBox="1"/>
          <p:nvPr/>
        </p:nvSpPr>
        <p:spPr>
          <a:xfrm>
            <a:off x="311700" y="1288324"/>
            <a:ext cx="8390700" cy="33501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chemeClr val="dk1"/>
              </a:buClr>
              <a:buSzPts val="2000"/>
              <a:buFont typeface="Cambria"/>
              <a:buChar char="●"/>
            </a:pPr>
            <a:r>
              <a:rPr lang="en" sz="2000">
                <a:solidFill>
                  <a:schemeClr val="dk1"/>
                </a:solidFill>
                <a:latin typeface="Cambria"/>
                <a:ea typeface="Cambria"/>
                <a:cs typeface="Cambria"/>
                <a:sym typeface="Cambria"/>
              </a:rPr>
              <a:t>Start with some implementation.</a:t>
            </a:r>
            <a:endParaRPr sz="2000">
              <a:solidFill>
                <a:schemeClr val="dk1"/>
              </a:solidFill>
              <a:latin typeface="Cambria"/>
              <a:ea typeface="Cambria"/>
              <a:cs typeface="Cambria"/>
              <a:sym typeface="Cambria"/>
            </a:endParaRPr>
          </a:p>
        </p:txBody>
      </p:sp>
      <p:sp>
        <p:nvSpPr>
          <p:cNvPr id="448" name="Google Shape;448;p58"/>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7">
                                            <p:txEl>
                                              <p:pRg st="0" end="0"/>
                                            </p:txEl>
                                          </p:spTgt>
                                        </p:tgtEl>
                                        <p:attrNameLst>
                                          <p:attrName>style.visibility</p:attrName>
                                        </p:attrNameLst>
                                      </p:cBhvr>
                                      <p:to>
                                        <p:strVal val="visible"/>
                                      </p:to>
                                    </p:set>
                                    <p:animEffect transition="in" filter="fade">
                                      <p:cBhvr>
                                        <p:cTn id="7" dur="1000"/>
                                        <p:tgtEl>
                                          <p:spTgt spid="4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AR3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1540</TotalTime>
  <Words>3017</Words>
  <Application>Microsoft Office PowerPoint</Application>
  <PresentationFormat>On-screen Show (16:9)</PresentationFormat>
  <Paragraphs>597</Paragraphs>
  <Slides>107</Slides>
  <Notes>97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107</vt:i4>
      </vt:variant>
    </vt:vector>
  </HeadingPairs>
  <TitlesOfParts>
    <vt:vector size="117" baseType="lpstr">
      <vt:lpstr>Calibri Light</vt:lpstr>
      <vt:lpstr>Cambria Math</vt:lpstr>
      <vt:lpstr>Arial</vt:lpstr>
      <vt:lpstr>Cambria</vt:lpstr>
      <vt:lpstr>Courier New</vt:lpstr>
      <vt:lpstr>Wingdings</vt:lpstr>
      <vt:lpstr>Courier Prime</vt:lpstr>
      <vt:lpstr>Calibri</vt:lpstr>
      <vt:lpstr>CAR3S</vt:lpstr>
      <vt:lpstr>Office Theme</vt:lpstr>
      <vt:lpstr>RRIP7</vt:lpstr>
      <vt:lpstr>DRRIP7</vt:lpstr>
      <vt:lpstr>CASPER @ IIT Bombay  RnD Weekly Discussion Week of November 2, 2021  Sumon Nath sumon@cse.iitb.ac.in</vt:lpstr>
      <vt:lpstr>Work done</vt:lpstr>
      <vt:lpstr>Performance degradation for low DRAM bandwidth [SPECCPU 2017]</vt:lpstr>
      <vt:lpstr>Performance degradation for low DRAM bandwidth [SPECCPU 2017]</vt:lpstr>
      <vt:lpstr>Performance degradation for low DRAM bandwidth [SPECCPU 2017]</vt:lpstr>
      <vt:lpstr>Performance degradation for low DRAM bandwidth [SPECCPU 2017]</vt:lpstr>
      <vt:lpstr>Performance degradation for low DRAM bandwidth [SPECCPU 2017]</vt:lpstr>
      <vt:lpstr>Performance degradation for low DRAM bandwidth [Client-server]</vt:lpstr>
      <vt:lpstr>Performance degradation for low DRAM bandwidth [Client-server]</vt:lpstr>
      <vt:lpstr>Question</vt:lpstr>
      <vt:lpstr>Impact of replacement policy on prefetcher performance </vt:lpstr>
      <vt:lpstr>Performance impact with SRRIP[SPEC CPU ‘17]</vt:lpstr>
      <vt:lpstr>Performance impact with SRRIP[SPEC CPU ‘17]</vt:lpstr>
      <vt:lpstr>Performance impact with DRRIP[SPEC CPU ‘17]</vt:lpstr>
      <vt:lpstr>Performance impact with DRRIP[SPEC CPU ‘17]</vt:lpstr>
      <vt:lpstr>Performance impact with SRRIP[client-server]</vt:lpstr>
      <vt:lpstr>Performance impact with SRRIP[client-server]</vt:lpstr>
      <vt:lpstr>Performance impact with DRRIP[client-server]</vt:lpstr>
      <vt:lpstr>Performance impact with DRRIP[client-server]</vt:lpstr>
      <vt:lpstr>Takeaway</vt:lpstr>
      <vt:lpstr>CASPER @ IIT Bombay  RnD Weekly Discussion Week of October 26, 2021  Sumon Nath sumon@cse.iitb.ac.in</vt:lpstr>
      <vt:lpstr>Work done</vt:lpstr>
      <vt:lpstr>Speedup vs dram bandwidth [SPECCPU 2017]</vt:lpstr>
      <vt:lpstr>Speedup vs dram bandwidth [client-server]</vt:lpstr>
      <vt:lpstr>Lateness vs dram bandwidth [client-server]</vt:lpstr>
      <vt:lpstr>Todo</vt:lpstr>
      <vt:lpstr>Problem</vt:lpstr>
      <vt:lpstr>CASPER @ IIT Bombay  RnD Weekly Discussion Week of October 19, 2021  Sumon Nath sumon@cse.iitb.ac.in</vt:lpstr>
      <vt:lpstr>Lateness vs dram bandwidth [SPEC CPU 2017]</vt:lpstr>
      <vt:lpstr>Lateness comparison for low &amp; high dram BW [SPEC CPU 2017] Prefetcher - SPP</vt:lpstr>
      <vt:lpstr>CASPER @ IIT Bombay  RnD Weekly Discussion Week of October 12, 2021  Sumon Nath sumon@cse.iitb.ac.in</vt:lpstr>
      <vt:lpstr>Work done</vt:lpstr>
      <vt:lpstr>Lateness vs dram bandwidth [Graph] </vt:lpstr>
      <vt:lpstr>Lateness vs Useless prefetches for low dram-bw [Graph]</vt:lpstr>
      <vt:lpstr>Performance improvement in case of 200 MT/s[SPEC CPU 2017]</vt:lpstr>
      <vt:lpstr>Performance improvement in case of 200 MT/s[client-server]</vt:lpstr>
      <vt:lpstr>CASPER @ IIT Bombay  RnD Weekly Discussion Week of October 5, 2021  Sumon Nath sumon@cse.iitb.ac.in</vt:lpstr>
      <vt:lpstr>Work done</vt:lpstr>
      <vt:lpstr>Lateness vs dram bandwidth [SPEC CPU 2017] </vt:lpstr>
      <vt:lpstr>Lateness comparison for low &amp; high dram BW [SPEC CPU 2017]</vt:lpstr>
      <vt:lpstr>Lateness comparison for low &amp; high dram BW [SPEC CPU 2017]</vt:lpstr>
      <vt:lpstr>Lateness vs dram bandwidth [SPEC CPU 2017] </vt:lpstr>
      <vt:lpstr>Lateness vs dram bandwidth [client-server]</vt:lpstr>
      <vt:lpstr>Lateness comparison for low &amp; high dram BW [client-server]</vt:lpstr>
      <vt:lpstr>Lateness vs dram bandwidth [client-server]</vt:lpstr>
      <vt:lpstr>Lateness vs dram bandwidth (L2C)</vt:lpstr>
      <vt:lpstr>What next</vt:lpstr>
      <vt:lpstr>CASPER @ IIT Bombay  RnD Weekly Discussion Week of September 20, 2021  Sumon Nath sumon@cse.iitb.ac.in</vt:lpstr>
      <vt:lpstr>Work done</vt:lpstr>
      <vt:lpstr>% of late prefetches for L1D(IPCP)</vt:lpstr>
      <vt:lpstr>% of late and useful prefetches for L1D(IPCP)</vt:lpstr>
      <vt:lpstr>Inference</vt:lpstr>
      <vt:lpstr>Early prefetches for L1D(IPCP)</vt:lpstr>
      <vt:lpstr>Early prefetches for L2C(IPCP)</vt:lpstr>
      <vt:lpstr>Inference</vt:lpstr>
      <vt:lpstr>CASPER @ IIT Bombay  RnD Weekly Discussion Week of September 9, 2021  Sumon Nath sumon@cse.iitb.ac.in</vt:lpstr>
      <vt:lpstr>Work done</vt:lpstr>
      <vt:lpstr>Benchmarks, some key pointers</vt:lpstr>
      <vt:lpstr>Benchmarks, some key pointers (SCPE CPU 2017)</vt:lpstr>
      <vt:lpstr>Some Benchmarks (SPEC CPU 2017)</vt:lpstr>
      <vt:lpstr>Late prefetches(IPCP, L1D) </vt:lpstr>
      <vt:lpstr>Late prefetches(IPCP, L1D)</vt:lpstr>
      <vt:lpstr>Late prefetches by class(IPCP, L1D)</vt:lpstr>
      <vt:lpstr>Late prefetches by class(IPCP, L1D)</vt:lpstr>
      <vt:lpstr>Late prefetches by stream class(IPCP, L1D) </vt:lpstr>
      <vt:lpstr>Late prefetches by stream class(IPCP, L1D)  </vt:lpstr>
      <vt:lpstr>Late prefetches by CS class(IPCP, L1D)  </vt:lpstr>
      <vt:lpstr>Late prefetches by CS class(IPCP, L1D)  </vt:lpstr>
      <vt:lpstr>Late prefetches by CPLX class(IPCP, L1D)  </vt:lpstr>
      <vt:lpstr>Late prefetches by CPLX class(IPCP, L1D)  </vt:lpstr>
      <vt:lpstr>Inference on lateness of L1D prefetches(IPCP)</vt:lpstr>
      <vt:lpstr>Late prefetches(IPCP, L2C) </vt:lpstr>
      <vt:lpstr>Late prefetches(IPCP, L2C)</vt:lpstr>
      <vt:lpstr>Late prefetches by class(IPCP, L2C)</vt:lpstr>
      <vt:lpstr>Late prefetches by class(IPCP, L2C)</vt:lpstr>
      <vt:lpstr>Late prefetches by stream class(IPCP, L2C) </vt:lpstr>
      <vt:lpstr>Late prefetches by stream class(IPCP, L2C)  </vt:lpstr>
      <vt:lpstr>Late prefetches by CS class(IPCP, L2C)  </vt:lpstr>
      <vt:lpstr>Late prefetches by CS class(IPCP, L2C)  </vt:lpstr>
      <vt:lpstr>Late prefetches by CPLX class(IPCP, L2C)  </vt:lpstr>
      <vt:lpstr>Inference on lateness of L2C prefetches(IPCP)</vt:lpstr>
      <vt:lpstr>A small problem</vt:lpstr>
      <vt:lpstr>What next</vt:lpstr>
      <vt:lpstr>CASPER @ IIT Bombay  RnD Weekly Discussion Week of August 31, 2021  Sumon Nath sumon@cse.iitb.ac.in</vt:lpstr>
      <vt:lpstr>Work done</vt:lpstr>
      <vt:lpstr>Data of experiments(IPCP)</vt:lpstr>
      <vt:lpstr>Results of experiment(IPCP)</vt:lpstr>
      <vt:lpstr>continued...</vt:lpstr>
      <vt:lpstr>continued... </vt:lpstr>
      <vt:lpstr>continued... </vt:lpstr>
      <vt:lpstr>continued... </vt:lpstr>
      <vt:lpstr>continued... </vt:lpstr>
      <vt:lpstr>continued... </vt:lpstr>
      <vt:lpstr>That’s it!</vt:lpstr>
      <vt:lpstr>CASPER @ IIT Bombay  RnD Weekly Discussion Week of 24th August, 2021  Sumon Nath sumon@cse.iitb.ac.in</vt:lpstr>
      <vt:lpstr>Work done</vt:lpstr>
      <vt:lpstr>What next?</vt:lpstr>
      <vt:lpstr>CASPER @ IIT Bombay  RnD Weekly Discussion Week of 17th August, 2021  Sumon Nath sumon@cse.iitb.ac.in</vt:lpstr>
      <vt:lpstr>Work done</vt:lpstr>
      <vt:lpstr>Flow of handle_writeback()</vt:lpstr>
      <vt:lpstr>Questions/Doubts</vt:lpstr>
      <vt:lpstr>CASPER @ IIT Bombay  RnD Weekly Discussion Week of 10th August, 2021  Sumon Nath sumon@cse.iitb.ac.in</vt:lpstr>
      <vt:lpstr>Work done/Week Summary</vt:lpstr>
      <vt:lpstr>Flow of handle_read()</vt:lpstr>
      <vt:lpstr>Flow of handle_fill()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CASPER @ IIT Bombay  RnD Weekly Discussion Week of September 28, 2021  Sumon Nath sumon@cse.iitb.ac.in</dc:title>
  <cp:lastModifiedBy>Sumon Nath</cp:lastModifiedBy>
  <cp:revision>28</cp:revision>
  <dcterms:modified xsi:type="dcterms:W3CDTF">2021-12-08T12:03:14Z</dcterms:modified>
</cp:coreProperties>
</file>